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846" r:id="rId2"/>
  </p:sldMasterIdLst>
  <p:notesMasterIdLst>
    <p:notesMasterId r:id="rId17"/>
  </p:notesMasterIdLst>
  <p:handoutMasterIdLst>
    <p:handoutMasterId r:id="rId18"/>
  </p:handoutMasterIdLst>
  <p:sldIdLst>
    <p:sldId id="333" r:id="rId3"/>
    <p:sldId id="335" r:id="rId4"/>
    <p:sldId id="334" r:id="rId5"/>
    <p:sldId id="336" r:id="rId6"/>
    <p:sldId id="337" r:id="rId7"/>
    <p:sldId id="338" r:id="rId8"/>
    <p:sldId id="339" r:id="rId9"/>
    <p:sldId id="340" r:id="rId10"/>
    <p:sldId id="341" r:id="rId11"/>
    <p:sldId id="342" r:id="rId12"/>
    <p:sldId id="343" r:id="rId13"/>
    <p:sldId id="344" r:id="rId14"/>
    <p:sldId id="345" r:id="rId15"/>
    <p:sldId id="34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F9FDD3"/>
    <a:srgbClr val="FFFF99"/>
    <a:srgbClr val="FF5050"/>
    <a:srgbClr val="CC3300"/>
    <a:srgbClr val="D43414"/>
    <a:srgbClr val="EAEAEA"/>
    <a:srgbClr val="CC0000"/>
    <a:srgbClr val="8000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5274" autoAdjust="0"/>
  </p:normalViewPr>
  <p:slideViewPr>
    <p:cSldViewPr>
      <p:cViewPr varScale="1">
        <p:scale>
          <a:sx n="116" d="100"/>
          <a:sy n="116" d="100"/>
        </p:scale>
        <p:origin x="336" y="108"/>
      </p:cViewPr>
      <p:guideLst>
        <p:guide pos="3840"/>
        <p:guide orient="horz" pos="2160"/>
      </p:guideLst>
    </p:cSldViewPr>
  </p:slideViewPr>
  <p:notesTextViewPr>
    <p:cViewPr>
      <p:scale>
        <a:sx n="1" d="1"/>
        <a:sy n="1" d="1"/>
      </p:scale>
      <p:origin x="0" y="0"/>
    </p:cViewPr>
  </p:notesTextViewPr>
  <p:notesViewPr>
    <p:cSldViewPr showGuides="1">
      <p:cViewPr varScale="1">
        <p:scale>
          <a:sx n="67" d="100"/>
          <a:sy n="67" d="100"/>
        </p:scale>
        <p:origin x="-3120" y="-8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pPr/>
              <a:t>1/16/2024</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p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pPr/>
              <a:t>1/16/2024</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p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642" y="2130430"/>
            <a:ext cx="10362724"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9280" y="3886200"/>
            <a:ext cx="8533446"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16/01/2024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459414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16/01/2024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20474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917" y="274643"/>
            <a:ext cx="2742327"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761" y="274643"/>
            <a:ext cx="8077716"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16/01/2024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3066784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B32461A-250E-4A29-9E9B-599CA3838FA1}" type="datetime1">
              <a:rPr lang="en-US" smtClean="0"/>
              <a:pPr/>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40B41D-FD10-4A38-B39B-626510BD49B7}" type="slidenum">
              <a:rPr lang="en-US" smtClean="0"/>
              <a:pPr/>
              <a:t>‹#›</a:t>
            </a:fld>
            <a:endParaRPr lang="en-US" dirty="0"/>
          </a:p>
        </p:txBody>
      </p:sp>
    </p:spTree>
    <p:extLst>
      <p:ext uri="{BB962C8B-B14F-4D97-AF65-F5344CB8AC3E}">
        <p14:creationId xmlns:p14="http://schemas.microsoft.com/office/powerpoint/2010/main" val="3239812231"/>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grpSp>
        <p:nvGrpSpPr>
          <p:cNvPr id="7" name="Group 6">
            <a:extLst>
              <a:ext uri="{FF2B5EF4-FFF2-40B4-BE49-F238E27FC236}">
                <a16:creationId xmlns:a16="http://schemas.microsoft.com/office/drawing/2014/main" xmlns="" id="{EB122808-726C-40F5-ADB4-295E96795577}"/>
              </a:ext>
            </a:extLst>
          </p:cNvPr>
          <p:cNvGrpSpPr/>
          <p:nvPr userDrawn="1"/>
        </p:nvGrpSpPr>
        <p:grpSpPr>
          <a:xfrm>
            <a:off x="1344843" y="1905000"/>
            <a:ext cx="10572328" cy="64008"/>
            <a:chOff x="1393369" y="1600200"/>
            <a:chExt cx="10569575" cy="64008"/>
          </a:xfrm>
          <a:solidFill>
            <a:schemeClr val="accent1"/>
          </a:solidFill>
        </p:grpSpPr>
        <p:sp>
          <p:nvSpPr>
            <p:cNvPr id="8" name="Freeform 10">
              <a:extLst>
                <a:ext uri="{FF2B5EF4-FFF2-40B4-BE49-F238E27FC236}">
                  <a16:creationId xmlns:a16="http://schemas.microsoft.com/office/drawing/2014/main" xmlns="" id="{32E785F1-5172-4DF6-A8FB-8D217FEE647A}"/>
                </a:ext>
              </a:extLst>
            </p:cNvPr>
            <p:cNvSpPr>
              <a:spLocks/>
            </p:cNvSpPr>
            <p:nvPr/>
          </p:nvSpPr>
          <p:spPr bwMode="invGray">
            <a:xfrm>
              <a:off x="11899444" y="1611279"/>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 name="Freeform 11">
              <a:extLst>
                <a:ext uri="{FF2B5EF4-FFF2-40B4-BE49-F238E27FC236}">
                  <a16:creationId xmlns:a16="http://schemas.microsoft.com/office/drawing/2014/main" xmlns="" id="{8B7424C8-35B5-4C89-9B90-597C70D1C45F}"/>
                </a:ext>
              </a:extLst>
            </p:cNvPr>
            <p:cNvSpPr>
              <a:spLocks/>
            </p:cNvSpPr>
            <p:nvPr/>
          </p:nvSpPr>
          <p:spPr bwMode="invGray">
            <a:xfrm>
              <a:off x="11893094" y="1618664"/>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0" name="Freeform 12">
              <a:extLst>
                <a:ext uri="{FF2B5EF4-FFF2-40B4-BE49-F238E27FC236}">
                  <a16:creationId xmlns:a16="http://schemas.microsoft.com/office/drawing/2014/main" xmlns="" id="{276EFFF0-C16D-484E-9A27-C48C8BA8F772}"/>
                </a:ext>
              </a:extLst>
            </p:cNvPr>
            <p:cNvSpPr>
              <a:spLocks/>
            </p:cNvSpPr>
            <p:nvPr/>
          </p:nvSpPr>
          <p:spPr bwMode="invGray">
            <a:xfrm>
              <a:off x="11912144" y="1617433"/>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1" name="Freeform 15">
              <a:extLst>
                <a:ext uri="{FF2B5EF4-FFF2-40B4-BE49-F238E27FC236}">
                  <a16:creationId xmlns:a16="http://schemas.microsoft.com/office/drawing/2014/main" xmlns="" id="{FD543C86-AED7-4C88-BEBF-C2A2D91FDA4C}"/>
                </a:ext>
              </a:extLst>
            </p:cNvPr>
            <p:cNvSpPr>
              <a:spLocks/>
            </p:cNvSpPr>
            <p:nvPr/>
          </p:nvSpPr>
          <p:spPr bwMode="invGray">
            <a:xfrm>
              <a:off x="11702594" y="1612509"/>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2" name="Freeform 16">
              <a:extLst>
                <a:ext uri="{FF2B5EF4-FFF2-40B4-BE49-F238E27FC236}">
                  <a16:creationId xmlns:a16="http://schemas.microsoft.com/office/drawing/2014/main" xmlns="" id="{02CEB46E-62C6-4552-9202-FA3FF0027693}"/>
                </a:ext>
              </a:extLst>
            </p:cNvPr>
            <p:cNvSpPr>
              <a:spLocks/>
            </p:cNvSpPr>
            <p:nvPr/>
          </p:nvSpPr>
          <p:spPr bwMode="invGray">
            <a:xfrm>
              <a:off x="11680369" y="1617433"/>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3" name="Freeform 17">
              <a:extLst>
                <a:ext uri="{FF2B5EF4-FFF2-40B4-BE49-F238E27FC236}">
                  <a16:creationId xmlns:a16="http://schemas.microsoft.com/office/drawing/2014/main" xmlns="" id="{3A388BE9-314A-4E43-90DF-EF89DC3CAAC4}"/>
                </a:ext>
              </a:extLst>
            </p:cNvPr>
            <p:cNvSpPr>
              <a:spLocks/>
            </p:cNvSpPr>
            <p:nvPr/>
          </p:nvSpPr>
          <p:spPr bwMode="invGray">
            <a:xfrm>
              <a:off x="11874044" y="1623588"/>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4" name="Freeform 18">
              <a:extLst>
                <a:ext uri="{FF2B5EF4-FFF2-40B4-BE49-F238E27FC236}">
                  <a16:creationId xmlns:a16="http://schemas.microsoft.com/office/drawing/2014/main" xmlns="" id="{2DAD1218-9A30-4054-8F4A-CFB933172C16}"/>
                </a:ext>
              </a:extLst>
            </p:cNvPr>
            <p:cNvSpPr>
              <a:spLocks/>
            </p:cNvSpPr>
            <p:nvPr/>
          </p:nvSpPr>
          <p:spPr bwMode="invGray">
            <a:xfrm>
              <a:off x="11535906" y="1608817"/>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5" name="Freeform 19">
              <a:extLst>
                <a:ext uri="{FF2B5EF4-FFF2-40B4-BE49-F238E27FC236}">
                  <a16:creationId xmlns:a16="http://schemas.microsoft.com/office/drawing/2014/main" xmlns="" id="{B4243A95-EC95-4083-8F64-3DE8AAAA6070}"/>
                </a:ext>
              </a:extLst>
            </p:cNvPr>
            <p:cNvSpPr>
              <a:spLocks/>
            </p:cNvSpPr>
            <p:nvPr/>
          </p:nvSpPr>
          <p:spPr bwMode="invGray">
            <a:xfrm>
              <a:off x="11377156" y="1607586"/>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6" name="Freeform 20">
              <a:extLst>
                <a:ext uri="{FF2B5EF4-FFF2-40B4-BE49-F238E27FC236}">
                  <a16:creationId xmlns:a16="http://schemas.microsoft.com/office/drawing/2014/main" xmlns="" id="{09275371-574A-445E-856E-0095C8F7BC72}"/>
                </a:ext>
              </a:extLst>
            </p:cNvPr>
            <p:cNvSpPr>
              <a:spLocks/>
            </p:cNvSpPr>
            <p:nvPr/>
          </p:nvSpPr>
          <p:spPr bwMode="invGray">
            <a:xfrm>
              <a:off x="11342231" y="1611279"/>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7" name="Freeform 21">
              <a:extLst>
                <a:ext uri="{FF2B5EF4-FFF2-40B4-BE49-F238E27FC236}">
                  <a16:creationId xmlns:a16="http://schemas.microsoft.com/office/drawing/2014/main" xmlns="" id="{20F3CC95-2B97-4A1C-838A-A25E9D5970B9}"/>
                </a:ext>
              </a:extLst>
            </p:cNvPr>
            <p:cNvSpPr>
              <a:spLocks/>
            </p:cNvSpPr>
            <p:nvPr/>
          </p:nvSpPr>
          <p:spPr bwMode="invGray">
            <a:xfrm>
              <a:off x="11581944" y="1614971"/>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8" name="Freeform 22">
              <a:extLst>
                <a:ext uri="{FF2B5EF4-FFF2-40B4-BE49-F238E27FC236}">
                  <a16:creationId xmlns:a16="http://schemas.microsoft.com/office/drawing/2014/main" xmlns="" id="{47F101A5-C620-409A-9F7D-7D6818D598F7}"/>
                </a:ext>
              </a:extLst>
            </p:cNvPr>
            <p:cNvSpPr>
              <a:spLocks/>
            </p:cNvSpPr>
            <p:nvPr/>
          </p:nvSpPr>
          <p:spPr bwMode="invGray">
            <a:xfrm>
              <a:off x="11562894" y="1618664"/>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9" name="Freeform 23">
              <a:extLst>
                <a:ext uri="{FF2B5EF4-FFF2-40B4-BE49-F238E27FC236}">
                  <a16:creationId xmlns:a16="http://schemas.microsoft.com/office/drawing/2014/main" xmlns="" id="{A972A3DB-61CE-4C49-9F9C-89334EA20385}"/>
                </a:ext>
              </a:extLst>
            </p:cNvPr>
            <p:cNvSpPr>
              <a:spLocks/>
            </p:cNvSpPr>
            <p:nvPr/>
          </p:nvSpPr>
          <p:spPr bwMode="invGray">
            <a:xfrm>
              <a:off x="11612106" y="1619895"/>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0" name="Freeform 24">
              <a:extLst>
                <a:ext uri="{FF2B5EF4-FFF2-40B4-BE49-F238E27FC236}">
                  <a16:creationId xmlns:a16="http://schemas.microsoft.com/office/drawing/2014/main" xmlns="" id="{9A340383-5F62-4B55-9E92-B7E4F5112BA8}"/>
                </a:ext>
              </a:extLst>
            </p:cNvPr>
            <p:cNvSpPr>
              <a:spLocks/>
            </p:cNvSpPr>
            <p:nvPr/>
          </p:nvSpPr>
          <p:spPr bwMode="invGray">
            <a:xfrm>
              <a:off x="11712119" y="1623588"/>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1" name="Freeform 25">
              <a:extLst>
                <a:ext uri="{FF2B5EF4-FFF2-40B4-BE49-F238E27FC236}">
                  <a16:creationId xmlns:a16="http://schemas.microsoft.com/office/drawing/2014/main" xmlns="" id="{7221B674-A998-4B5C-84EF-298F8922FFA5}"/>
                </a:ext>
              </a:extLst>
            </p:cNvPr>
            <p:cNvSpPr>
              <a:spLocks/>
            </p:cNvSpPr>
            <p:nvPr/>
          </p:nvSpPr>
          <p:spPr bwMode="invGray">
            <a:xfrm>
              <a:off x="11635919" y="1621126"/>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2" name="Freeform 26">
              <a:extLst>
                <a:ext uri="{FF2B5EF4-FFF2-40B4-BE49-F238E27FC236}">
                  <a16:creationId xmlns:a16="http://schemas.microsoft.com/office/drawing/2014/main" xmlns="" id="{40868C93-EF9B-4E12-AE90-E511C7D664AE}"/>
                </a:ext>
              </a:extLst>
            </p:cNvPr>
            <p:cNvSpPr>
              <a:spLocks/>
            </p:cNvSpPr>
            <p:nvPr/>
          </p:nvSpPr>
          <p:spPr bwMode="invGray">
            <a:xfrm>
              <a:off x="11615281" y="1623588"/>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3" name="Freeform 27">
              <a:extLst>
                <a:ext uri="{FF2B5EF4-FFF2-40B4-BE49-F238E27FC236}">
                  <a16:creationId xmlns:a16="http://schemas.microsoft.com/office/drawing/2014/main" xmlns="" id="{3CD6DC0A-B5A2-423B-9FB6-77E538BB6DDB}"/>
                </a:ext>
              </a:extLst>
            </p:cNvPr>
            <p:cNvSpPr>
              <a:spLocks/>
            </p:cNvSpPr>
            <p:nvPr/>
          </p:nvSpPr>
          <p:spPr bwMode="invGray">
            <a:xfrm>
              <a:off x="11353344" y="1617433"/>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4" name="Freeform 28">
              <a:extLst>
                <a:ext uri="{FF2B5EF4-FFF2-40B4-BE49-F238E27FC236}">
                  <a16:creationId xmlns:a16="http://schemas.microsoft.com/office/drawing/2014/main" xmlns="" id="{1DBA4D51-C766-401C-B6C3-5EC98657F7CA}"/>
                </a:ext>
              </a:extLst>
            </p:cNvPr>
            <p:cNvSpPr>
              <a:spLocks/>
            </p:cNvSpPr>
            <p:nvPr/>
          </p:nvSpPr>
          <p:spPr bwMode="invGray">
            <a:xfrm>
              <a:off x="11497806" y="1618664"/>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5" name="Freeform 29">
              <a:extLst>
                <a:ext uri="{FF2B5EF4-FFF2-40B4-BE49-F238E27FC236}">
                  <a16:creationId xmlns:a16="http://schemas.microsoft.com/office/drawing/2014/main" xmlns="" id="{49944083-0F4A-4E71-97EB-A168DA2146E4}"/>
                </a:ext>
              </a:extLst>
            </p:cNvPr>
            <p:cNvSpPr>
              <a:spLocks/>
            </p:cNvSpPr>
            <p:nvPr/>
          </p:nvSpPr>
          <p:spPr bwMode="invGray">
            <a:xfrm>
              <a:off x="11132681" y="1619895"/>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6" name="Freeform 30">
              <a:extLst>
                <a:ext uri="{FF2B5EF4-FFF2-40B4-BE49-F238E27FC236}">
                  <a16:creationId xmlns:a16="http://schemas.microsoft.com/office/drawing/2014/main" xmlns="" id="{FC9A712B-09A7-4CE0-985B-D2C64D7CAFA8}"/>
                </a:ext>
              </a:extLst>
            </p:cNvPr>
            <p:cNvSpPr>
              <a:spLocks/>
            </p:cNvSpPr>
            <p:nvPr/>
          </p:nvSpPr>
          <p:spPr bwMode="invGray">
            <a:xfrm>
              <a:off x="11424781" y="1619895"/>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7" name="Freeform 26">
              <a:extLst>
                <a:ext uri="{FF2B5EF4-FFF2-40B4-BE49-F238E27FC236}">
                  <a16:creationId xmlns:a16="http://schemas.microsoft.com/office/drawing/2014/main" xmlns="" id="{C6296A2E-CE88-4502-9B12-E4B51F8ABFB3}"/>
                </a:ext>
              </a:extLst>
            </p:cNvPr>
            <p:cNvSpPr>
              <a:spLocks/>
            </p:cNvSpPr>
            <p:nvPr/>
          </p:nvSpPr>
          <p:spPr bwMode="invGray">
            <a:xfrm>
              <a:off x="11280319" y="1614971"/>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8" name="Freeform 27">
              <a:extLst>
                <a:ext uri="{FF2B5EF4-FFF2-40B4-BE49-F238E27FC236}">
                  <a16:creationId xmlns:a16="http://schemas.microsoft.com/office/drawing/2014/main" xmlns="" id="{0DDE32E7-E0E3-47F6-B3DD-C13237783AD9}"/>
                </a:ext>
              </a:extLst>
            </p:cNvPr>
            <p:cNvSpPr>
              <a:spLocks/>
            </p:cNvSpPr>
            <p:nvPr/>
          </p:nvSpPr>
          <p:spPr bwMode="invGray">
            <a:xfrm>
              <a:off x="11489869" y="1617433"/>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9" name="Freeform 28">
              <a:extLst>
                <a:ext uri="{FF2B5EF4-FFF2-40B4-BE49-F238E27FC236}">
                  <a16:creationId xmlns:a16="http://schemas.microsoft.com/office/drawing/2014/main" xmlns="" id="{83B6ACA5-4EBA-469B-97F1-89BBCA655A6E}"/>
                </a:ext>
              </a:extLst>
            </p:cNvPr>
            <p:cNvSpPr>
              <a:spLocks/>
            </p:cNvSpPr>
            <p:nvPr/>
          </p:nvSpPr>
          <p:spPr bwMode="invGray">
            <a:xfrm>
              <a:off x="11469231" y="1617433"/>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0" name="Freeform 29">
              <a:extLst>
                <a:ext uri="{FF2B5EF4-FFF2-40B4-BE49-F238E27FC236}">
                  <a16:creationId xmlns:a16="http://schemas.microsoft.com/office/drawing/2014/main" xmlns="" id="{5B1982E0-34BE-4352-9A86-ED983ABE5840}"/>
                </a:ext>
              </a:extLst>
            </p:cNvPr>
            <p:cNvSpPr>
              <a:spLocks/>
            </p:cNvSpPr>
            <p:nvPr/>
          </p:nvSpPr>
          <p:spPr bwMode="invGray">
            <a:xfrm>
              <a:off x="11008856" y="1619895"/>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1" name="Freeform 30">
              <a:extLst>
                <a:ext uri="{FF2B5EF4-FFF2-40B4-BE49-F238E27FC236}">
                  <a16:creationId xmlns:a16="http://schemas.microsoft.com/office/drawing/2014/main" xmlns="" id="{12A3CB67-8324-4405-B171-3CEE695488EB}"/>
                </a:ext>
              </a:extLst>
            </p:cNvPr>
            <p:cNvSpPr>
              <a:spLocks/>
            </p:cNvSpPr>
            <p:nvPr/>
          </p:nvSpPr>
          <p:spPr bwMode="invGray">
            <a:xfrm>
              <a:off x="11137444" y="1614971"/>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2" name="Freeform 31">
              <a:extLst>
                <a:ext uri="{FF2B5EF4-FFF2-40B4-BE49-F238E27FC236}">
                  <a16:creationId xmlns:a16="http://schemas.microsoft.com/office/drawing/2014/main" xmlns="" id="{F0123576-C458-4543-AFB5-47822562D829}"/>
                </a:ext>
              </a:extLst>
            </p:cNvPr>
            <p:cNvSpPr>
              <a:spLocks/>
            </p:cNvSpPr>
            <p:nvPr/>
          </p:nvSpPr>
          <p:spPr bwMode="invGray">
            <a:xfrm>
              <a:off x="11232694" y="1617433"/>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3" name="Freeform 32">
              <a:extLst>
                <a:ext uri="{FF2B5EF4-FFF2-40B4-BE49-F238E27FC236}">
                  <a16:creationId xmlns:a16="http://schemas.microsoft.com/office/drawing/2014/main" xmlns="" id="{FC77D219-7382-46A5-83FF-FC533EA17728}"/>
                </a:ext>
              </a:extLst>
            </p:cNvPr>
            <p:cNvSpPr>
              <a:spLocks/>
            </p:cNvSpPr>
            <p:nvPr/>
          </p:nvSpPr>
          <p:spPr bwMode="invGray">
            <a:xfrm>
              <a:off x="11705769" y="1638359"/>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4" name="Freeform 33">
              <a:extLst>
                <a:ext uri="{FF2B5EF4-FFF2-40B4-BE49-F238E27FC236}">
                  <a16:creationId xmlns:a16="http://schemas.microsoft.com/office/drawing/2014/main" xmlns="" id="{65EEC958-F792-48BE-94B5-BE4ECFEB5C68}"/>
                </a:ext>
              </a:extLst>
            </p:cNvPr>
            <p:cNvSpPr>
              <a:spLocks/>
            </p:cNvSpPr>
            <p:nvPr/>
          </p:nvSpPr>
          <p:spPr bwMode="invGray">
            <a:xfrm>
              <a:off x="11635919" y="1628512"/>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5" name="Freeform 34">
              <a:extLst>
                <a:ext uri="{FF2B5EF4-FFF2-40B4-BE49-F238E27FC236}">
                  <a16:creationId xmlns:a16="http://schemas.microsoft.com/office/drawing/2014/main" xmlns="" id="{32BE877A-17A5-4E9B-9172-7C8FBDDE4FC8}"/>
                </a:ext>
              </a:extLst>
            </p:cNvPr>
            <p:cNvSpPr>
              <a:spLocks/>
            </p:cNvSpPr>
            <p:nvPr/>
          </p:nvSpPr>
          <p:spPr bwMode="invGray">
            <a:xfrm>
              <a:off x="11426369" y="1629742"/>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6" name="Freeform 35">
              <a:extLst>
                <a:ext uri="{FF2B5EF4-FFF2-40B4-BE49-F238E27FC236}">
                  <a16:creationId xmlns:a16="http://schemas.microsoft.com/office/drawing/2014/main" xmlns="" id="{CFF7E172-3039-412A-BE23-8AADDC850D9E}"/>
                </a:ext>
              </a:extLst>
            </p:cNvPr>
            <p:cNvSpPr>
              <a:spLocks/>
            </p:cNvSpPr>
            <p:nvPr/>
          </p:nvSpPr>
          <p:spPr bwMode="invGray">
            <a:xfrm>
              <a:off x="11094581" y="1613741"/>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7" name="Freeform 36">
              <a:extLst>
                <a:ext uri="{FF2B5EF4-FFF2-40B4-BE49-F238E27FC236}">
                  <a16:creationId xmlns:a16="http://schemas.microsoft.com/office/drawing/2014/main" xmlns="" id="{DDCB972E-FD1C-481A-9E60-F5796377B84A}"/>
                </a:ext>
              </a:extLst>
            </p:cNvPr>
            <p:cNvSpPr>
              <a:spLocks/>
            </p:cNvSpPr>
            <p:nvPr/>
          </p:nvSpPr>
          <p:spPr bwMode="invGray">
            <a:xfrm>
              <a:off x="11016794" y="1614971"/>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8" name="Freeform 37">
              <a:extLst>
                <a:ext uri="{FF2B5EF4-FFF2-40B4-BE49-F238E27FC236}">
                  <a16:creationId xmlns:a16="http://schemas.microsoft.com/office/drawing/2014/main" xmlns="" id="{24416FC6-1AB8-4E51-8646-90301B0F11AC}"/>
                </a:ext>
              </a:extLst>
            </p:cNvPr>
            <p:cNvSpPr>
              <a:spLocks/>
            </p:cNvSpPr>
            <p:nvPr/>
          </p:nvSpPr>
          <p:spPr bwMode="invGray">
            <a:xfrm>
              <a:off x="6068556" y="1651899"/>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9" name="Freeform 38">
              <a:extLst>
                <a:ext uri="{FF2B5EF4-FFF2-40B4-BE49-F238E27FC236}">
                  <a16:creationId xmlns:a16="http://schemas.microsoft.com/office/drawing/2014/main" xmlns="" id="{8B540D2B-AF95-4017-92B5-4A6BD2EED940}"/>
                </a:ext>
              </a:extLst>
            </p:cNvPr>
            <p:cNvSpPr>
              <a:spLocks/>
            </p:cNvSpPr>
            <p:nvPr/>
          </p:nvSpPr>
          <p:spPr bwMode="invGray">
            <a:xfrm>
              <a:off x="6227306" y="1650668"/>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0" name="Freeform 39">
              <a:extLst>
                <a:ext uri="{FF2B5EF4-FFF2-40B4-BE49-F238E27FC236}">
                  <a16:creationId xmlns:a16="http://schemas.microsoft.com/office/drawing/2014/main" xmlns="" id="{A615293C-F854-468F-965A-05525A3B7092}"/>
                </a:ext>
              </a:extLst>
            </p:cNvPr>
            <p:cNvSpPr>
              <a:spLocks/>
            </p:cNvSpPr>
            <p:nvPr/>
          </p:nvSpPr>
          <p:spPr bwMode="invGray">
            <a:xfrm>
              <a:off x="8821281" y="1607586"/>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1" name="Freeform 40">
              <a:extLst>
                <a:ext uri="{FF2B5EF4-FFF2-40B4-BE49-F238E27FC236}">
                  <a16:creationId xmlns:a16="http://schemas.microsoft.com/office/drawing/2014/main" xmlns="" id="{FBEEBA6B-D3E2-4B9A-A67A-6CF9AA803017}"/>
                </a:ext>
              </a:extLst>
            </p:cNvPr>
            <p:cNvSpPr>
              <a:spLocks/>
            </p:cNvSpPr>
            <p:nvPr/>
          </p:nvSpPr>
          <p:spPr bwMode="invGray">
            <a:xfrm>
              <a:off x="7408406" y="1632204"/>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2" name="Freeform 41">
              <a:extLst>
                <a:ext uri="{FF2B5EF4-FFF2-40B4-BE49-F238E27FC236}">
                  <a16:creationId xmlns:a16="http://schemas.microsoft.com/office/drawing/2014/main" xmlns="" id="{5AFA884D-A4D8-47D3-B181-F6EBBEEC3262}"/>
                </a:ext>
              </a:extLst>
            </p:cNvPr>
            <p:cNvSpPr>
              <a:spLocks/>
            </p:cNvSpPr>
            <p:nvPr/>
          </p:nvSpPr>
          <p:spPr bwMode="invGray">
            <a:xfrm>
              <a:off x="7349669" y="1648206"/>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3" name="Freeform 42">
              <a:extLst>
                <a:ext uri="{FF2B5EF4-FFF2-40B4-BE49-F238E27FC236}">
                  <a16:creationId xmlns:a16="http://schemas.microsoft.com/office/drawing/2014/main" xmlns="" id="{EA9622A3-44D9-4ABF-AF65-4702CE821EFC}"/>
                </a:ext>
              </a:extLst>
            </p:cNvPr>
            <p:cNvSpPr>
              <a:spLocks/>
            </p:cNvSpPr>
            <p:nvPr/>
          </p:nvSpPr>
          <p:spPr bwMode="invGray">
            <a:xfrm>
              <a:off x="5281156" y="1654361"/>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4" name="Freeform 43">
              <a:extLst>
                <a:ext uri="{FF2B5EF4-FFF2-40B4-BE49-F238E27FC236}">
                  <a16:creationId xmlns:a16="http://schemas.microsoft.com/office/drawing/2014/main" xmlns="" id="{3101AF99-6F95-4B9F-9635-F6E3806509F9}"/>
                </a:ext>
              </a:extLst>
            </p:cNvPr>
            <p:cNvSpPr>
              <a:spLocks/>
            </p:cNvSpPr>
            <p:nvPr/>
          </p:nvSpPr>
          <p:spPr bwMode="invGray">
            <a:xfrm>
              <a:off x="10076994" y="1616202"/>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5" name="Freeform 44">
              <a:extLst>
                <a:ext uri="{FF2B5EF4-FFF2-40B4-BE49-F238E27FC236}">
                  <a16:creationId xmlns:a16="http://schemas.microsoft.com/office/drawing/2014/main" xmlns="" id="{AC71A985-2F3B-43B1-A041-61EFCDFB29EC}"/>
                </a:ext>
              </a:extLst>
            </p:cNvPr>
            <p:cNvSpPr>
              <a:spLocks/>
            </p:cNvSpPr>
            <p:nvPr/>
          </p:nvSpPr>
          <p:spPr bwMode="invGray">
            <a:xfrm>
              <a:off x="6128881" y="1611279"/>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6" name="Freeform 45">
              <a:extLst>
                <a:ext uri="{FF2B5EF4-FFF2-40B4-BE49-F238E27FC236}">
                  <a16:creationId xmlns:a16="http://schemas.microsoft.com/office/drawing/2014/main" xmlns="" id="{CF70B1C9-232A-42D7-8397-D10595A8F5BA}"/>
                </a:ext>
              </a:extLst>
            </p:cNvPr>
            <p:cNvSpPr>
              <a:spLocks/>
            </p:cNvSpPr>
            <p:nvPr/>
          </p:nvSpPr>
          <p:spPr bwMode="invGray">
            <a:xfrm>
              <a:off x="10005556" y="1613741"/>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7" name="Freeform 46">
              <a:extLst>
                <a:ext uri="{FF2B5EF4-FFF2-40B4-BE49-F238E27FC236}">
                  <a16:creationId xmlns:a16="http://schemas.microsoft.com/office/drawing/2014/main" xmlns="" id="{C1D2032F-D669-4978-8E22-B52402EB5192}"/>
                </a:ext>
              </a:extLst>
            </p:cNvPr>
            <p:cNvSpPr>
              <a:spLocks/>
            </p:cNvSpPr>
            <p:nvPr/>
          </p:nvSpPr>
          <p:spPr bwMode="invGray">
            <a:xfrm>
              <a:off x="2453819" y="1645745"/>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8" name="Freeform 47">
              <a:extLst>
                <a:ext uri="{FF2B5EF4-FFF2-40B4-BE49-F238E27FC236}">
                  <a16:creationId xmlns:a16="http://schemas.microsoft.com/office/drawing/2014/main" xmlns="" id="{54EC05CA-2E13-4739-A2E5-4DF13B066E89}"/>
                </a:ext>
              </a:extLst>
            </p:cNvPr>
            <p:cNvSpPr>
              <a:spLocks/>
            </p:cNvSpPr>
            <p:nvPr/>
          </p:nvSpPr>
          <p:spPr bwMode="invGray">
            <a:xfrm>
              <a:off x="1633081" y="1607586"/>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9" name="Freeform 48">
              <a:extLst>
                <a:ext uri="{FF2B5EF4-FFF2-40B4-BE49-F238E27FC236}">
                  <a16:creationId xmlns:a16="http://schemas.microsoft.com/office/drawing/2014/main" xmlns="" id="{D189B996-BCC2-4648-94A8-81C02A752F7D}"/>
                </a:ext>
              </a:extLst>
            </p:cNvPr>
            <p:cNvSpPr>
              <a:spLocks/>
            </p:cNvSpPr>
            <p:nvPr/>
          </p:nvSpPr>
          <p:spPr bwMode="invGray">
            <a:xfrm>
              <a:off x="10683419" y="1614971"/>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0" name="Freeform 49">
              <a:extLst>
                <a:ext uri="{FF2B5EF4-FFF2-40B4-BE49-F238E27FC236}">
                  <a16:creationId xmlns:a16="http://schemas.microsoft.com/office/drawing/2014/main" xmlns="" id="{5D4D1F6A-50D9-4702-B5ED-2C1CB04568C4}"/>
                </a:ext>
              </a:extLst>
            </p:cNvPr>
            <p:cNvSpPr>
              <a:spLocks/>
            </p:cNvSpPr>
            <p:nvPr/>
          </p:nvSpPr>
          <p:spPr bwMode="invGray">
            <a:xfrm>
              <a:off x="10767556" y="1630973"/>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1" name="Freeform 50">
              <a:extLst>
                <a:ext uri="{FF2B5EF4-FFF2-40B4-BE49-F238E27FC236}">
                  <a16:creationId xmlns:a16="http://schemas.microsoft.com/office/drawing/2014/main" xmlns="" id="{98B8494F-7B12-47DB-A5DE-8E2A96DBC410}"/>
                </a:ext>
              </a:extLst>
            </p:cNvPr>
            <p:cNvSpPr>
              <a:spLocks/>
            </p:cNvSpPr>
            <p:nvPr/>
          </p:nvSpPr>
          <p:spPr bwMode="invGray">
            <a:xfrm>
              <a:off x="9818231" y="1639590"/>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2" name="Freeform 51">
              <a:extLst>
                <a:ext uri="{FF2B5EF4-FFF2-40B4-BE49-F238E27FC236}">
                  <a16:creationId xmlns:a16="http://schemas.microsoft.com/office/drawing/2014/main" xmlns="" id="{6FCD47DF-17F8-4199-996D-8365C6D73D73}"/>
                </a:ext>
              </a:extLst>
            </p:cNvPr>
            <p:cNvSpPr>
              <a:spLocks/>
            </p:cNvSpPr>
            <p:nvPr/>
          </p:nvSpPr>
          <p:spPr bwMode="invGray">
            <a:xfrm>
              <a:off x="10688181" y="1617433"/>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3" name="Freeform 52">
              <a:extLst>
                <a:ext uri="{FF2B5EF4-FFF2-40B4-BE49-F238E27FC236}">
                  <a16:creationId xmlns:a16="http://schemas.microsoft.com/office/drawing/2014/main" xmlns="" id="{68BF3F8B-9702-4CF8-ABCD-B336FA4E5889}"/>
                </a:ext>
              </a:extLst>
            </p:cNvPr>
            <p:cNvSpPr>
              <a:spLocks/>
            </p:cNvSpPr>
            <p:nvPr/>
          </p:nvSpPr>
          <p:spPr bwMode="invGray">
            <a:xfrm>
              <a:off x="10707231" y="1614971"/>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4" name="Freeform 53">
              <a:extLst>
                <a:ext uri="{FF2B5EF4-FFF2-40B4-BE49-F238E27FC236}">
                  <a16:creationId xmlns:a16="http://schemas.microsoft.com/office/drawing/2014/main" xmlns="" id="{FFEE64E0-D842-46BA-A271-C4A079BBCC4F}"/>
                </a:ext>
              </a:extLst>
            </p:cNvPr>
            <p:cNvSpPr>
              <a:spLocks/>
            </p:cNvSpPr>
            <p:nvPr/>
          </p:nvSpPr>
          <p:spPr bwMode="invGray">
            <a:xfrm>
              <a:off x="10658019" y="1616202"/>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5" name="Freeform 54">
              <a:extLst>
                <a:ext uri="{FF2B5EF4-FFF2-40B4-BE49-F238E27FC236}">
                  <a16:creationId xmlns:a16="http://schemas.microsoft.com/office/drawing/2014/main" xmlns="" id="{F8D77079-B9F6-48D1-B5A6-48971286A63F}"/>
                </a:ext>
              </a:extLst>
            </p:cNvPr>
            <p:cNvSpPr>
              <a:spLocks/>
            </p:cNvSpPr>
            <p:nvPr/>
          </p:nvSpPr>
          <p:spPr bwMode="invGray">
            <a:xfrm>
              <a:off x="3963531" y="1638359"/>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6" name="Freeform 55">
              <a:extLst>
                <a:ext uri="{FF2B5EF4-FFF2-40B4-BE49-F238E27FC236}">
                  <a16:creationId xmlns:a16="http://schemas.microsoft.com/office/drawing/2014/main" xmlns="" id="{C929362C-5202-46F2-8AD9-8E8B48BA32EE}"/>
                </a:ext>
              </a:extLst>
            </p:cNvPr>
            <p:cNvSpPr>
              <a:spLocks/>
            </p:cNvSpPr>
            <p:nvPr/>
          </p:nvSpPr>
          <p:spPr bwMode="invGray">
            <a:xfrm>
              <a:off x="8399006" y="1653130"/>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7" name="Freeform 56">
              <a:extLst>
                <a:ext uri="{FF2B5EF4-FFF2-40B4-BE49-F238E27FC236}">
                  <a16:creationId xmlns:a16="http://schemas.microsoft.com/office/drawing/2014/main" xmlns="" id="{DE998253-E478-4CFD-8DF5-3E31C9A6BAE4}"/>
                </a:ext>
              </a:extLst>
            </p:cNvPr>
            <p:cNvSpPr>
              <a:spLocks/>
            </p:cNvSpPr>
            <p:nvPr/>
          </p:nvSpPr>
          <p:spPr bwMode="invGray">
            <a:xfrm>
              <a:off x="8332331" y="1642051"/>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8" name="Freeform 57">
              <a:extLst>
                <a:ext uri="{FF2B5EF4-FFF2-40B4-BE49-F238E27FC236}">
                  <a16:creationId xmlns:a16="http://schemas.microsoft.com/office/drawing/2014/main" xmlns="" id="{2E0EBF6E-94CF-4676-9BBA-AB1E09B31E82}"/>
                </a:ext>
              </a:extLst>
            </p:cNvPr>
            <p:cNvSpPr>
              <a:spLocks noEditPoints="1"/>
            </p:cNvSpPr>
            <p:nvPr/>
          </p:nvSpPr>
          <p:spPr bwMode="invGray">
            <a:xfrm>
              <a:off x="1433056" y="1600200"/>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9" name="Freeform 58">
              <a:extLst>
                <a:ext uri="{FF2B5EF4-FFF2-40B4-BE49-F238E27FC236}">
                  <a16:creationId xmlns:a16="http://schemas.microsoft.com/office/drawing/2014/main" xmlns="" id="{556774C4-8E5B-4F1D-B26C-98199C4FAB4B}"/>
                </a:ext>
              </a:extLst>
            </p:cNvPr>
            <p:cNvSpPr>
              <a:spLocks/>
            </p:cNvSpPr>
            <p:nvPr/>
          </p:nvSpPr>
          <p:spPr bwMode="invGray">
            <a:xfrm>
              <a:off x="7379831" y="1645745"/>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0" name="Freeform 59">
              <a:extLst>
                <a:ext uri="{FF2B5EF4-FFF2-40B4-BE49-F238E27FC236}">
                  <a16:creationId xmlns:a16="http://schemas.microsoft.com/office/drawing/2014/main" xmlns="" id="{7A3D73AE-E42A-43C4-B693-0CB1A159883B}"/>
                </a:ext>
              </a:extLst>
            </p:cNvPr>
            <p:cNvSpPr>
              <a:spLocks/>
            </p:cNvSpPr>
            <p:nvPr/>
          </p:nvSpPr>
          <p:spPr bwMode="invGray">
            <a:xfrm>
              <a:off x="5304969" y="1653130"/>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1" name="Freeform 60">
              <a:extLst>
                <a:ext uri="{FF2B5EF4-FFF2-40B4-BE49-F238E27FC236}">
                  <a16:creationId xmlns:a16="http://schemas.microsoft.com/office/drawing/2014/main" xmlns="" id="{93936344-CFE8-4031-A7F7-27109F279B7C}"/>
                </a:ext>
              </a:extLst>
            </p:cNvPr>
            <p:cNvSpPr>
              <a:spLocks/>
            </p:cNvSpPr>
            <p:nvPr/>
          </p:nvSpPr>
          <p:spPr bwMode="invGray">
            <a:xfrm>
              <a:off x="9543594" y="1653130"/>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 name="Freeform 61">
              <a:extLst>
                <a:ext uri="{FF2B5EF4-FFF2-40B4-BE49-F238E27FC236}">
                  <a16:creationId xmlns:a16="http://schemas.microsoft.com/office/drawing/2014/main" xmlns="" id="{43DFA27A-4B19-4C3C-8047-F6537CC09B9A}"/>
                </a:ext>
              </a:extLst>
            </p:cNvPr>
            <p:cNvSpPr>
              <a:spLocks/>
            </p:cNvSpPr>
            <p:nvPr/>
          </p:nvSpPr>
          <p:spPr bwMode="invGray">
            <a:xfrm>
              <a:off x="10837406" y="1614971"/>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 name="Freeform 62">
              <a:extLst>
                <a:ext uri="{FF2B5EF4-FFF2-40B4-BE49-F238E27FC236}">
                  <a16:creationId xmlns:a16="http://schemas.microsoft.com/office/drawing/2014/main" xmlns="" id="{ECE5B1B2-5EFF-4CC4-93A6-AA0E25758009}"/>
                </a:ext>
              </a:extLst>
            </p:cNvPr>
            <p:cNvSpPr>
              <a:spLocks/>
            </p:cNvSpPr>
            <p:nvPr/>
          </p:nvSpPr>
          <p:spPr bwMode="invGray">
            <a:xfrm>
              <a:off x="11200944" y="1638359"/>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 name="Freeform 63">
              <a:extLst>
                <a:ext uri="{FF2B5EF4-FFF2-40B4-BE49-F238E27FC236}">
                  <a16:creationId xmlns:a16="http://schemas.microsoft.com/office/drawing/2014/main" xmlns="" id="{BFD146F9-B77A-4DC4-A6D6-3FE762CE8C9F}"/>
                </a:ext>
              </a:extLst>
            </p:cNvPr>
            <p:cNvSpPr>
              <a:spLocks/>
            </p:cNvSpPr>
            <p:nvPr/>
          </p:nvSpPr>
          <p:spPr bwMode="invGray">
            <a:xfrm>
              <a:off x="10913606" y="1626050"/>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 name="Freeform 64">
              <a:extLst>
                <a:ext uri="{FF2B5EF4-FFF2-40B4-BE49-F238E27FC236}">
                  <a16:creationId xmlns:a16="http://schemas.microsoft.com/office/drawing/2014/main" xmlns="" id="{53C62036-53D8-4EF7-BC2E-337272B526F2}"/>
                </a:ext>
              </a:extLst>
            </p:cNvPr>
            <p:cNvSpPr>
              <a:spLocks/>
            </p:cNvSpPr>
            <p:nvPr/>
          </p:nvSpPr>
          <p:spPr bwMode="invGray">
            <a:xfrm>
              <a:off x="10977106" y="1628512"/>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 name="Freeform 65">
              <a:extLst>
                <a:ext uri="{FF2B5EF4-FFF2-40B4-BE49-F238E27FC236}">
                  <a16:creationId xmlns:a16="http://schemas.microsoft.com/office/drawing/2014/main" xmlns="" id="{87F9C78B-A071-4C50-BA18-28782D1805DF}"/>
                </a:ext>
              </a:extLst>
            </p:cNvPr>
            <p:cNvSpPr>
              <a:spLocks/>
            </p:cNvSpPr>
            <p:nvPr/>
          </p:nvSpPr>
          <p:spPr bwMode="invGray">
            <a:xfrm>
              <a:off x="10550069" y="1611279"/>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 name="Freeform 66">
              <a:extLst>
                <a:ext uri="{FF2B5EF4-FFF2-40B4-BE49-F238E27FC236}">
                  <a16:creationId xmlns:a16="http://schemas.microsoft.com/office/drawing/2014/main" xmlns="" id="{699B32BD-C410-43CB-AF77-4431E8D82860}"/>
                </a:ext>
              </a:extLst>
            </p:cNvPr>
            <p:cNvSpPr>
              <a:spLocks/>
            </p:cNvSpPr>
            <p:nvPr/>
          </p:nvSpPr>
          <p:spPr bwMode="invGray">
            <a:xfrm>
              <a:off x="10910431" y="1635897"/>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 name="Freeform 67">
              <a:extLst>
                <a:ext uri="{FF2B5EF4-FFF2-40B4-BE49-F238E27FC236}">
                  <a16:creationId xmlns:a16="http://schemas.microsoft.com/office/drawing/2014/main" xmlns="" id="{5BA484AA-2275-45B4-9B03-06B4E5468D8D}"/>
                </a:ext>
              </a:extLst>
            </p:cNvPr>
            <p:cNvSpPr>
              <a:spLocks/>
            </p:cNvSpPr>
            <p:nvPr/>
          </p:nvSpPr>
          <p:spPr bwMode="invGray">
            <a:xfrm>
              <a:off x="10711994" y="1634666"/>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 name="Freeform 68">
              <a:extLst>
                <a:ext uri="{FF2B5EF4-FFF2-40B4-BE49-F238E27FC236}">
                  <a16:creationId xmlns:a16="http://schemas.microsoft.com/office/drawing/2014/main" xmlns="" id="{E4506AF3-11A2-41F5-AA7E-9AF8C841C20C}"/>
                </a:ext>
              </a:extLst>
            </p:cNvPr>
            <p:cNvSpPr>
              <a:spLocks/>
            </p:cNvSpPr>
            <p:nvPr/>
          </p:nvSpPr>
          <p:spPr bwMode="invGray">
            <a:xfrm>
              <a:off x="10770731" y="1635897"/>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 name="Freeform 69">
              <a:extLst>
                <a:ext uri="{FF2B5EF4-FFF2-40B4-BE49-F238E27FC236}">
                  <a16:creationId xmlns:a16="http://schemas.microsoft.com/office/drawing/2014/main" xmlns="" id="{F26AC628-2D60-4D60-B0DF-6178E4781705}"/>
                </a:ext>
              </a:extLst>
            </p:cNvPr>
            <p:cNvSpPr>
              <a:spLocks/>
            </p:cNvSpPr>
            <p:nvPr/>
          </p:nvSpPr>
          <p:spPr bwMode="invGray">
            <a:xfrm>
              <a:off x="10829469" y="1640821"/>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 name="Freeform 70">
              <a:extLst>
                <a:ext uri="{FF2B5EF4-FFF2-40B4-BE49-F238E27FC236}">
                  <a16:creationId xmlns:a16="http://schemas.microsoft.com/office/drawing/2014/main" xmlns="" id="{FC47DFB4-DCA3-428D-89E3-96B225B661B2}"/>
                </a:ext>
              </a:extLst>
            </p:cNvPr>
            <p:cNvSpPr>
              <a:spLocks/>
            </p:cNvSpPr>
            <p:nvPr/>
          </p:nvSpPr>
          <p:spPr bwMode="invGray">
            <a:xfrm>
              <a:off x="10175419" y="1634666"/>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 name="Freeform 71">
              <a:extLst>
                <a:ext uri="{FF2B5EF4-FFF2-40B4-BE49-F238E27FC236}">
                  <a16:creationId xmlns:a16="http://schemas.microsoft.com/office/drawing/2014/main" xmlns="" id="{2AED9879-2369-46DB-B2D0-678B70EA7FFA}"/>
                </a:ext>
              </a:extLst>
            </p:cNvPr>
            <p:cNvSpPr>
              <a:spLocks/>
            </p:cNvSpPr>
            <p:nvPr/>
          </p:nvSpPr>
          <p:spPr bwMode="invGray">
            <a:xfrm>
              <a:off x="10354806" y="1643283"/>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 name="Freeform 72">
              <a:extLst>
                <a:ext uri="{FF2B5EF4-FFF2-40B4-BE49-F238E27FC236}">
                  <a16:creationId xmlns:a16="http://schemas.microsoft.com/office/drawing/2014/main" xmlns="" id="{3E524BF5-013C-4F13-BCC9-CB62B1258C72}"/>
                </a:ext>
              </a:extLst>
            </p:cNvPr>
            <p:cNvSpPr>
              <a:spLocks/>
            </p:cNvSpPr>
            <p:nvPr/>
          </p:nvSpPr>
          <p:spPr bwMode="invGray">
            <a:xfrm>
              <a:off x="10162719" y="1649437"/>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 name="Freeform 73">
              <a:extLst>
                <a:ext uri="{FF2B5EF4-FFF2-40B4-BE49-F238E27FC236}">
                  <a16:creationId xmlns:a16="http://schemas.microsoft.com/office/drawing/2014/main" xmlns="" id="{6B1BA0A2-ED9F-4ADD-A8B1-37C874858078}"/>
                </a:ext>
              </a:extLst>
            </p:cNvPr>
            <p:cNvSpPr>
              <a:spLocks/>
            </p:cNvSpPr>
            <p:nvPr/>
          </p:nvSpPr>
          <p:spPr bwMode="invGray">
            <a:xfrm>
              <a:off x="9492794" y="1632204"/>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 name="Freeform 74">
              <a:extLst>
                <a:ext uri="{FF2B5EF4-FFF2-40B4-BE49-F238E27FC236}">
                  <a16:creationId xmlns:a16="http://schemas.microsoft.com/office/drawing/2014/main" xmlns="" id="{C08E9267-DEAE-434A-BEC6-65039F911333}"/>
                </a:ext>
              </a:extLst>
            </p:cNvPr>
            <p:cNvSpPr>
              <a:spLocks/>
            </p:cNvSpPr>
            <p:nvPr/>
          </p:nvSpPr>
          <p:spPr bwMode="invGray">
            <a:xfrm>
              <a:off x="8822869" y="1654361"/>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 name="Freeform 75">
              <a:extLst>
                <a:ext uri="{FF2B5EF4-FFF2-40B4-BE49-F238E27FC236}">
                  <a16:creationId xmlns:a16="http://schemas.microsoft.com/office/drawing/2014/main" xmlns="" id="{65DF1F25-0D28-40DE-9139-07B0C941F2D3}"/>
                </a:ext>
              </a:extLst>
            </p:cNvPr>
            <p:cNvSpPr>
              <a:spLocks/>
            </p:cNvSpPr>
            <p:nvPr/>
          </p:nvSpPr>
          <p:spPr bwMode="invGray">
            <a:xfrm>
              <a:off x="8876844" y="1651899"/>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 name="Freeform 76">
              <a:extLst>
                <a:ext uri="{FF2B5EF4-FFF2-40B4-BE49-F238E27FC236}">
                  <a16:creationId xmlns:a16="http://schemas.microsoft.com/office/drawing/2014/main" xmlns="" id="{B570FAE5-12E2-4DA4-A269-220BE80271CE}"/>
                </a:ext>
              </a:extLst>
            </p:cNvPr>
            <p:cNvSpPr>
              <a:spLocks/>
            </p:cNvSpPr>
            <p:nvPr/>
          </p:nvSpPr>
          <p:spPr bwMode="invGray">
            <a:xfrm>
              <a:off x="1458456" y="1602662"/>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 name="Freeform 77">
              <a:extLst>
                <a:ext uri="{FF2B5EF4-FFF2-40B4-BE49-F238E27FC236}">
                  <a16:creationId xmlns:a16="http://schemas.microsoft.com/office/drawing/2014/main" xmlns="" id="{8E911C84-8D10-44F8-99E0-EE1314A60A0F}"/>
                </a:ext>
              </a:extLst>
            </p:cNvPr>
            <p:cNvSpPr>
              <a:spLocks/>
            </p:cNvSpPr>
            <p:nvPr/>
          </p:nvSpPr>
          <p:spPr bwMode="invGray">
            <a:xfrm>
              <a:off x="1393369" y="1605124"/>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 name="Freeform 78">
              <a:extLst>
                <a:ext uri="{FF2B5EF4-FFF2-40B4-BE49-F238E27FC236}">
                  <a16:creationId xmlns:a16="http://schemas.microsoft.com/office/drawing/2014/main" xmlns="" id="{044DA7C6-769B-4647-8344-D371E739316C}"/>
                </a:ext>
              </a:extLst>
            </p:cNvPr>
            <p:cNvSpPr>
              <a:spLocks/>
            </p:cNvSpPr>
            <p:nvPr/>
          </p:nvSpPr>
          <p:spPr bwMode="invGray">
            <a:xfrm>
              <a:off x="6520994" y="1659284"/>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 name="Freeform 79">
              <a:extLst>
                <a:ext uri="{FF2B5EF4-FFF2-40B4-BE49-F238E27FC236}">
                  <a16:creationId xmlns:a16="http://schemas.microsoft.com/office/drawing/2014/main" xmlns="" id="{D028C39E-E409-4919-912D-E72CD148C979}"/>
                </a:ext>
              </a:extLst>
            </p:cNvPr>
            <p:cNvSpPr>
              <a:spLocks/>
            </p:cNvSpPr>
            <p:nvPr/>
          </p:nvSpPr>
          <p:spPr bwMode="invGray">
            <a:xfrm>
              <a:off x="6033631" y="1651899"/>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 name="Freeform 80">
              <a:extLst>
                <a:ext uri="{FF2B5EF4-FFF2-40B4-BE49-F238E27FC236}">
                  <a16:creationId xmlns:a16="http://schemas.microsoft.com/office/drawing/2014/main" xmlns="" id="{A6D3239C-A0A7-488A-B1DA-C59DAF1768DC}"/>
                </a:ext>
              </a:extLst>
            </p:cNvPr>
            <p:cNvSpPr>
              <a:spLocks/>
            </p:cNvSpPr>
            <p:nvPr/>
          </p:nvSpPr>
          <p:spPr bwMode="invGray">
            <a:xfrm>
              <a:off x="5609769" y="1656822"/>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grpSp>
    </p:spTree>
    <p:extLst>
      <p:ext uri="{BB962C8B-B14F-4D97-AF65-F5344CB8AC3E}">
        <p14:creationId xmlns:p14="http://schemas.microsoft.com/office/powerpoint/2010/main" val="3377445871"/>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FE8FB1-0A7A-443E-AAF7-31D4FA1AA312}" type="datetimeFigureOut">
              <a:rPr lang="en-US" smtClean="0"/>
              <a:pPr/>
              <a:t>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113778753"/>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AFE8FB1-0A7A-443E-AAF7-31D4FA1AA312}" type="datetimeFigureOut">
              <a:rPr lang="en-US" smtClean="0"/>
              <a:pPr/>
              <a:t>1/16/2024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311908049"/>
      </p:ext>
    </p:extLst>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AFE8FB1-0A7A-443E-AAF7-31D4FA1AA312}" type="datetimeFigureOut">
              <a:rPr lang="en-US" smtClean="0"/>
              <a:pPr/>
              <a:t>1/16/2024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319016062"/>
      </p:ext>
    </p:extLst>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AFE8FB1-0A7A-443E-AAF7-31D4FA1AA312}" type="datetimeFigureOut">
              <a:rPr lang="en-US" smtClean="0"/>
              <a:pPr/>
              <a:t>1/16/2024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029268164"/>
      </p:ext>
    </p:extLst>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pPr/>
              <a:t>1/16/2024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484721635"/>
      </p:ext>
    </p:extLst>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1/16/2024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048160263"/>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16/01/2024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9110394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1/16/2024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888956636"/>
      </p:ext>
    </p:extLst>
  </p:cSld>
  <p:clrMapOvr>
    <a:masterClrMapping/>
  </p:clrMapOvr>
  <p:transition spd="med">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16/01/2024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930535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16/01/2024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4119912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16/01/2024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844171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16/01/2024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8406138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3C5C86E-2138-4E4E-A543-2BE83141ECB2}" type="datetimeFigureOut">
              <a:rPr lang="en-GB" smtClean="0"/>
              <a:pPr/>
              <a:t>16/01/2024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310085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3C5C86E-2138-4E4E-A543-2BE83141ECB2}" type="datetimeFigureOut">
              <a:rPr lang="en-GB" smtClean="0"/>
              <a:pPr/>
              <a:t>16/01/2024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9404889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018874518"/>
      </p:ext>
    </p:extLst>
  </p:cSld>
  <p:clrMapOvr>
    <a:masterClrMapping/>
  </p:clrMapOvr>
  <p:transition spd="med">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1688056903"/>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866" y="4406905"/>
            <a:ext cx="10362724"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866" y="2906713"/>
            <a:ext cx="1036272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C5C86E-2138-4E4E-A543-2BE83141ECB2}" type="datetimeFigureOut">
              <a:rPr lang="en-GB" smtClean="0"/>
              <a:pPr/>
              <a:t>16/01/2024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95325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760" y="1600205"/>
            <a:ext cx="541002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20" y="1600205"/>
            <a:ext cx="541002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3C5C86E-2138-4E4E-A543-2BE83141ECB2}" type="datetimeFigureOut">
              <a:rPr lang="en-GB" smtClean="0"/>
              <a:pPr/>
              <a:t>16/01/2024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158861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759" y="1535113"/>
            <a:ext cx="538620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759" y="2174875"/>
            <a:ext cx="538620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2863" y="1535113"/>
            <a:ext cx="538937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2863" y="2174875"/>
            <a:ext cx="538937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3C5C86E-2138-4E4E-A543-2BE83141ECB2}" type="datetimeFigureOut">
              <a:rPr lang="en-GB" smtClean="0"/>
              <a:pPr/>
              <a:t>16/01/2024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532219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3C5C86E-2138-4E4E-A543-2BE83141ECB2}" type="datetimeFigureOut">
              <a:rPr lang="en-GB" smtClean="0"/>
              <a:pPr/>
              <a:t>16/01/2024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219758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C5C86E-2138-4E4E-A543-2BE83141ECB2}" type="datetimeFigureOut">
              <a:rPr lang="en-GB" smtClean="0"/>
              <a:pPr/>
              <a:t>16/01/2024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207283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760" y="273050"/>
            <a:ext cx="4011070"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916" y="273055"/>
            <a:ext cx="681532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760" y="1435103"/>
            <a:ext cx="401107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16/01/2024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499158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810" y="4800600"/>
            <a:ext cx="7315517"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810" y="612775"/>
            <a:ext cx="731551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810" y="5367338"/>
            <a:ext cx="731551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16/01/2024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39770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760" y="274638"/>
            <a:ext cx="10972482"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760" y="1600205"/>
            <a:ext cx="10972482"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762" y="6356355"/>
            <a:ext cx="284395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C5C86E-2138-4E4E-A543-2BE83141ECB2}" type="datetimeFigureOut">
              <a:rPr lang="en-GB" smtClean="0"/>
              <a:pPr/>
              <a:t>16/01/2024</a:t>
            </a:fld>
            <a:endParaRPr lang="en-GB"/>
          </a:p>
        </p:txBody>
      </p:sp>
      <p:sp>
        <p:nvSpPr>
          <p:cNvPr id="5" name="Footer Placeholder 4"/>
          <p:cNvSpPr>
            <a:spLocks noGrp="1"/>
          </p:cNvSpPr>
          <p:nvPr>
            <p:ph type="ftr" sz="quarter" idx="3"/>
          </p:nvPr>
        </p:nvSpPr>
        <p:spPr>
          <a:xfrm>
            <a:off x="4165098" y="6356355"/>
            <a:ext cx="386180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8290" y="6356355"/>
            <a:ext cx="284395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51411A-AD5A-4C5D-8119-ACFE08B084F8}" type="slidenum">
              <a:rPr lang="en-GB" smtClean="0"/>
              <a:pPr/>
              <a:t>‹#›</a:t>
            </a:fld>
            <a:endParaRPr lang="en-GB"/>
          </a:p>
        </p:txBody>
      </p:sp>
    </p:spTree>
    <p:extLst>
      <p:ext uri="{BB962C8B-B14F-4D97-AF65-F5344CB8AC3E}">
        <p14:creationId xmlns:p14="http://schemas.microsoft.com/office/powerpoint/2010/main" val="18924266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C3C5C86E-2138-4E4E-A543-2BE83141ECB2}" type="datetimeFigureOut">
              <a:rPr lang="en-GB" smtClean="0"/>
              <a:pPr/>
              <a:t>16/01/2024</a:t>
            </a:fld>
            <a:endParaRPr lang="en-GB"/>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F51411A-AD5A-4C5D-8119-ACFE08B084F8}" type="slidenum">
              <a:rPr lang="en-GB" smtClean="0"/>
              <a:pPr/>
              <a:t>‹#›</a:t>
            </a:fld>
            <a:endParaRPr lang="en-GB"/>
          </a:p>
        </p:txBody>
      </p:sp>
    </p:spTree>
    <p:extLst>
      <p:ext uri="{BB962C8B-B14F-4D97-AF65-F5344CB8AC3E}">
        <p14:creationId xmlns:p14="http://schemas.microsoft.com/office/powerpoint/2010/main" val="1998765242"/>
      </p:ext>
    </p:extLst>
  </p:cSld>
  <p:clrMap bg1="dk1" tx1="lt1" bg2="dk2" tx2="lt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 id="2147483858" r:id="rId12"/>
    <p:sldLayoutId id="2147483859" r:id="rId13"/>
    <p:sldLayoutId id="2147483860" r:id="rId14"/>
    <p:sldLayoutId id="2147483861" r:id="rId15"/>
    <p:sldLayoutId id="2147483862" r:id="rId16"/>
    <p:sldLayoutId id="2147483863" r:id="rId17"/>
  </p:sldLayoutIdLst>
  <p:transition spd="med">
    <p:fade/>
  </p:transition>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439816" y="332656"/>
            <a:ext cx="3672408" cy="105273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6573" y="5877272"/>
            <a:ext cx="12188825" cy="432048"/>
          </a:xfrm>
          <a:effectLst>
            <a:glow rad="139700">
              <a:schemeClr val="accent3">
                <a:satMod val="175000"/>
                <a:alpha val="40000"/>
              </a:schemeClr>
            </a:glow>
            <a:reflection blurRad="6350" stA="50000" endA="295" endPos="92000" dist="101600" dir="5400000" sy="-100000" algn="bl" rotWithShape="0"/>
          </a:effectLst>
        </p:spPr>
        <p:txBody>
          <a:bodyPr>
            <a:noAutofit/>
          </a:bodyPr>
          <a:lstStyle/>
          <a:p>
            <a:r>
              <a:rPr lang="tr-TR" sz="3600" dirty="0"/>
              <a:t/>
            </a:r>
            <a:br>
              <a:rPr lang="tr-TR"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en-GB" sz="3600" dirty="0"/>
              <a:t/>
            </a:r>
            <a:br>
              <a:rPr lang="en-GB" sz="3600" dirty="0"/>
            </a:br>
            <a:r>
              <a:rPr lang="en-GB" sz="3600" dirty="0"/>
              <a:t/>
            </a:r>
            <a:br>
              <a:rPr lang="en-GB" sz="3600" dirty="0"/>
            </a:br>
            <a:r>
              <a:rPr lang="en-GB" sz="4400" dirty="0">
                <a:solidFill>
                  <a:srgbClr val="FFCC66"/>
                </a:solidFill>
                <a:effectLst>
                  <a:outerShdw blurRad="38100" dist="38100" dir="2700000" algn="tl">
                    <a:srgbClr val="000000">
                      <a:alpha val="43137"/>
                    </a:srgbClr>
                  </a:outerShdw>
                </a:effectLst>
              </a:rPr>
              <a:t/>
            </a:r>
            <a:br>
              <a:rPr lang="en-GB" sz="4400" dirty="0">
                <a:solidFill>
                  <a:srgbClr val="FFCC66"/>
                </a:solidFill>
                <a:effectLst>
                  <a:outerShdw blurRad="38100" dist="38100" dir="2700000" algn="tl">
                    <a:srgbClr val="000000">
                      <a:alpha val="43137"/>
                    </a:srgbClr>
                  </a:outerShdw>
                </a:effectLst>
              </a:rPr>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000" dirty="0" smtClean="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MASTER studije Pravnog Fakulteta UCG</a:t>
            </a:r>
            <a:br>
              <a:rPr lang="sr-Latn-ME" sz="3000" dirty="0" smtClean="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br>
            <a:r>
              <a:rPr lang="sr-Latn-ME" sz="3000" dirty="0" smtClean="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 </a:t>
            </a:r>
            <a:r>
              <a:rPr lang="sr-Latn-ME" sz="2800" dirty="0" smtClean="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Pravo hartija od vrijednosti I Berzansko pravo</a:t>
            </a:r>
            <a:r>
              <a:rPr lang="sr-Latn-ME" sz="3000" dirty="0" smtClean="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a:t>
            </a:r>
            <a:br>
              <a:rPr lang="sr-Latn-ME" sz="3000" dirty="0" smtClean="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br>
            <a:r>
              <a:rPr lang="sr-Latn-ME" sz="3000" dirty="0" smtClean="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 </a:t>
            </a:r>
            <a:r>
              <a:rPr lang="en-GB" sz="3000" dirty="0" smtClean="0">
                <a:ln>
                  <a:solidFill>
                    <a:srgbClr val="EAEAEA"/>
                  </a:solidFill>
                </a:ln>
                <a:latin typeface="Lucida Fax" panose="02060602050505020204" pitchFamily="18" charset="0"/>
              </a:rPr>
              <a:t> </a:t>
            </a:r>
            <a:r>
              <a:rPr lang="sr-Latn-ME" sz="3000" dirty="0">
                <a:ln>
                  <a:solidFill>
                    <a:srgbClr val="EAEAEA"/>
                  </a:solidFill>
                </a:ln>
                <a:latin typeface="Lucida Fax" panose="02060602050505020204" pitchFamily="18" charset="0"/>
              </a:rPr>
              <a:t/>
            </a:r>
            <a:br>
              <a:rPr lang="sr-Latn-ME" sz="3000" dirty="0">
                <a:ln>
                  <a:solidFill>
                    <a:srgbClr val="EAEAEA"/>
                  </a:solidFill>
                </a:ln>
                <a:latin typeface="Lucida Fax" panose="02060602050505020204" pitchFamily="18" charset="0"/>
              </a:rPr>
            </a:br>
            <a:r>
              <a:rPr lang="sr-Latn-ME" sz="3200" dirty="0" smtClean="0">
                <a:effectLst/>
              </a:rPr>
              <a:t>PREUZIMANJE AKCIONARSKIH DRUŠTAVA</a:t>
            </a:r>
            <a:r>
              <a:rPr lang="en-GB" sz="3200" dirty="0" smtClean="0">
                <a:effectLst/>
              </a:rPr>
              <a:t/>
            </a:r>
            <a:br>
              <a:rPr lang="en-GB" sz="3200" dirty="0" smtClean="0">
                <a:effectLst/>
              </a:rPr>
            </a:br>
            <a:r>
              <a:rPr lang="en-GB" sz="1900" b="0" dirty="0"/>
              <a:t/>
            </a:r>
            <a:br>
              <a:rPr lang="en-GB" sz="1900" b="0" dirty="0"/>
            </a:br>
            <a:r>
              <a:rPr lang="sr-Latn-CS" sz="3200" b="0" dirty="0">
                <a:effectLst/>
              </a:rPr>
              <a:t> </a:t>
            </a:r>
            <a:r>
              <a:rPr lang="en-US" sz="3200" dirty="0"/>
              <a:t/>
            </a:r>
            <a:br>
              <a:rPr lang="en-US" sz="3200" dirty="0"/>
            </a:br>
            <a:r>
              <a:rPr lang="en-US" sz="3600" dirty="0"/>
              <a:t/>
            </a:r>
            <a:br>
              <a:rPr lang="en-US" sz="3600" dirty="0"/>
            </a:br>
            <a:endParaRPr lang="en-US" sz="3600" dirty="0"/>
          </a:p>
        </p:txBody>
      </p:sp>
      <p:sp>
        <p:nvSpPr>
          <p:cNvPr id="3" name="Subtitle 2"/>
          <p:cNvSpPr>
            <a:spLocks noGrp="1"/>
          </p:cNvSpPr>
          <p:nvPr>
            <p:ph type="subTitle" idx="1"/>
          </p:nvPr>
        </p:nvSpPr>
        <p:spPr>
          <a:xfrm>
            <a:off x="47328" y="4941168"/>
            <a:ext cx="12124925" cy="1916832"/>
          </a:xfrm>
        </p:spPr>
        <p:txBody>
          <a:bodyPr>
            <a:normAutofit/>
          </a:bodyPr>
          <a:lstStyle/>
          <a:p>
            <a:endParaRPr lang="sr-Latn-ME" sz="3800" b="1" dirty="0">
              <a:solidFill>
                <a:srgbClr val="FFCC66"/>
              </a:solidFill>
              <a:effectLst>
                <a:outerShdw blurRad="50800" dist="38100" dir="2700000" algn="tl" rotWithShape="0">
                  <a:srgbClr val="000000">
                    <a:alpha val="48000"/>
                  </a:srgbClr>
                </a:outerShdw>
                <a:reflection blurRad="6350" stA="55000" endA="300" endPos="45500" dir="5400000" sy="-100000" algn="bl" rotWithShape="0"/>
              </a:effectLst>
              <a:latin typeface="Georgia" pitchFamily="18" charset="0"/>
            </a:endParaRPr>
          </a:p>
          <a:p>
            <a:r>
              <a:rPr lang="sr-Latn-ME" sz="3200" b="1" dirty="0">
                <a:solidFill>
                  <a:srgbClr val="FFCC66"/>
                </a:solidFill>
                <a:effectLst>
                  <a:outerShdw blurRad="50800" dist="38100" dir="2700000" algn="tl" rotWithShape="0">
                    <a:srgbClr val="000000">
                      <a:alpha val="48000"/>
                    </a:srgbClr>
                  </a:outerShdw>
                  <a:reflection blurRad="6350" stA="55000" endA="300" endPos="45500" dir="5400000" sy="-100000" algn="bl" rotWithShape="0"/>
                </a:effectLst>
                <a:latin typeface="Georgia" pitchFamily="18" charset="0"/>
              </a:rPr>
              <a:t>Prof. dr Vladimir Savković</a:t>
            </a:r>
          </a:p>
          <a:p>
            <a:endParaRPr lang="en-US" sz="3200" b="1" dirty="0">
              <a:solidFill>
                <a:srgbClr val="FFCC66"/>
              </a:solidFill>
              <a:latin typeface="Georgia" pitchFamily="18" charset="0"/>
            </a:endParaRPr>
          </a:p>
          <a:p>
            <a:endParaRPr lang="bs-Latn-BA" sz="3200" b="1" dirty="0">
              <a:solidFill>
                <a:srgbClr val="FFCC66"/>
              </a:solidFill>
            </a:endParaRPr>
          </a:p>
        </p:txBody>
      </p:sp>
      <p:pic>
        <p:nvPicPr>
          <p:cNvPr id="5" name="Picture 4">
            <a:extLst>
              <a:ext uri="{FF2B5EF4-FFF2-40B4-BE49-F238E27FC236}">
                <a16:creationId xmlns:a16="http://schemas.microsoft.com/office/drawing/2014/main" xmlns="" id="{D59BE73C-BF83-4916-AE2D-373DBC138A88}"/>
              </a:ext>
            </a:extLst>
          </p:cNvPr>
          <p:cNvPicPr>
            <a:picLocks noChangeAspect="1" noChangeArrowheads="1"/>
          </p:cNvPicPr>
          <p:nvPr/>
        </p:nvPicPr>
        <p:blipFill>
          <a:blip r:embed="rId2" cstate="print"/>
          <a:srcRect r="84048" b="29515"/>
          <a:stretch>
            <a:fillRect/>
          </a:stretch>
        </p:blipFill>
        <p:spPr bwMode="auto">
          <a:xfrm>
            <a:off x="10128448" y="37552"/>
            <a:ext cx="1944216" cy="1407098"/>
          </a:xfrm>
          <a:prstGeom prst="rect">
            <a:avLst/>
          </a:prstGeom>
          <a:noFill/>
          <a:ln w="9525">
            <a:noFill/>
            <a:miter lim="800000"/>
            <a:headEnd/>
            <a:tailEnd/>
          </a:ln>
        </p:spPr>
      </p:pic>
      <p:pic>
        <p:nvPicPr>
          <p:cNvPr id="7" name="Picture 6" descr="earssmus.png"/>
          <p:cNvPicPr>
            <a:picLocks noChangeAspect="1"/>
          </p:cNvPicPr>
          <p:nvPr/>
        </p:nvPicPr>
        <p:blipFill>
          <a:blip r:embed="rId3" cstate="print"/>
          <a:stretch>
            <a:fillRect/>
          </a:stretch>
        </p:blipFill>
        <p:spPr>
          <a:xfrm>
            <a:off x="4439816" y="359390"/>
            <a:ext cx="3600400" cy="1052734"/>
          </a:xfrm>
          <a:prstGeom prst="rect">
            <a:avLst/>
          </a:prstGeom>
        </p:spPr>
      </p:pic>
      <p:pic>
        <p:nvPicPr>
          <p:cNvPr id="1026" name="Picture 2" descr="https://cleuim.ucg.ac.me/wafx_res/Images/0-69-output-onlinepngtools%20%281%29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360" y="472890"/>
            <a:ext cx="2331947" cy="912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42711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332656"/>
            <a:ext cx="12025336" cy="1296144"/>
          </a:xfrm>
        </p:spPr>
        <p:txBody>
          <a:bodyPr>
            <a:noAutofit/>
          </a:bodyPr>
          <a:lstStyle/>
          <a:p>
            <a:r>
              <a:rPr lang="pl-PL" sz="3200" dirty="0" smtClean="0">
                <a:solidFill>
                  <a:srgbClr val="FFC000"/>
                </a:solidFill>
                <a:latin typeface="Lucida Bright" panose="02040602050505020304" pitchFamily="18" charset="0"/>
              </a:rPr>
              <a:t>Postupak SPROVOĐENJa </a:t>
            </a:r>
            <a:r>
              <a:rPr lang="pl-PL" sz="3200" dirty="0">
                <a:solidFill>
                  <a:srgbClr val="FFC000"/>
                </a:solidFill>
                <a:latin typeface="Lucida Bright" panose="02040602050505020304" pitchFamily="18" charset="0"/>
              </a:rPr>
              <a:t>JAVNE PONUDE ZA </a:t>
            </a:r>
            <a:r>
              <a:rPr lang="pl-PL" sz="3200" dirty="0" smtClean="0">
                <a:solidFill>
                  <a:srgbClr val="FFC000"/>
                </a:solidFill>
                <a:latin typeface="Lucida Bright" panose="02040602050505020304" pitchFamily="18" charset="0"/>
              </a:rPr>
              <a:t>PREUZIMANJE </a:t>
            </a:r>
            <a:r>
              <a:rPr lang="pl-PL" sz="2400" cap="none" dirty="0" smtClean="0">
                <a:latin typeface="Lucida Bright" panose="02040602050505020304" pitchFamily="18" charset="0"/>
              </a:rPr>
              <a:t>(Slajd 4)</a:t>
            </a:r>
            <a:endParaRPr lang="sr-Latn-ME" sz="2400" cap="none" dirty="0">
              <a:latin typeface="Lucida Bright" panose="020406020505050203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900" b="1" dirty="0">
                <a:effectLst/>
                <a:latin typeface="Lucida Bright" panose="02040602050505020304" pitchFamily="18" charset="0"/>
              </a:rPr>
              <a:t>Po objavljivanju prospekta za preuzimanje </a:t>
            </a:r>
            <a:r>
              <a:rPr lang="sr-Latn-ME" sz="1900" b="1" dirty="0">
                <a:solidFill>
                  <a:srgbClr val="FFFF99"/>
                </a:solidFill>
                <a:effectLst/>
                <a:latin typeface="Lucida Bright" panose="02040602050505020304" pitchFamily="18" charset="0"/>
              </a:rPr>
              <a:t>sticalac može odustati od javne ponude za preuzimanje prije </a:t>
            </a:r>
            <a:r>
              <a:rPr lang="sr-Latn-ME" sz="1900" b="1" dirty="0" smtClean="0">
                <a:solidFill>
                  <a:srgbClr val="FFFF99"/>
                </a:solidFill>
                <a:effectLst/>
                <a:latin typeface="Lucida Bright" panose="02040602050505020304" pitchFamily="18" charset="0"/>
              </a:rPr>
              <a:t>isteka roka </a:t>
            </a:r>
            <a:r>
              <a:rPr lang="sr-Latn-ME" sz="1900" b="1" dirty="0">
                <a:solidFill>
                  <a:srgbClr val="FFFF99"/>
                </a:solidFill>
                <a:effectLst/>
                <a:latin typeface="Lucida Bright" panose="02040602050505020304" pitchFamily="18" charset="0"/>
              </a:rPr>
              <a:t>za prihvatanje ponude </a:t>
            </a:r>
            <a:r>
              <a:rPr lang="sr-Latn-ME" sz="1900" b="1" dirty="0">
                <a:effectLst/>
                <a:latin typeface="Lucida Bright" panose="02040602050505020304" pitchFamily="18" charset="0"/>
              </a:rPr>
              <a:t>samo ako:</a:t>
            </a:r>
          </a:p>
          <a:p>
            <a:pPr marL="457200" indent="-457200" algn="just">
              <a:lnSpc>
                <a:spcPct val="100000"/>
              </a:lnSpc>
              <a:buFont typeface="+mj-lt"/>
              <a:buAutoNum type="arabicPeriod"/>
            </a:pPr>
            <a:r>
              <a:rPr lang="sr-Latn-ME" sz="1800" b="1" dirty="0" smtClean="0">
                <a:solidFill>
                  <a:srgbClr val="F9FDD3"/>
                </a:solidFill>
                <a:effectLst/>
                <a:latin typeface="Lucida Bright" panose="02040602050505020304" pitchFamily="18" charset="0"/>
              </a:rPr>
              <a:t>drugo </a:t>
            </a:r>
            <a:r>
              <a:rPr lang="sr-Latn-ME" sz="1800" b="1" dirty="0">
                <a:solidFill>
                  <a:srgbClr val="F9FDD3"/>
                </a:solidFill>
                <a:effectLst/>
                <a:latin typeface="Lucida Bright" panose="02040602050505020304" pitchFamily="18" charset="0"/>
              </a:rPr>
              <a:t>lice da konkurentsku ponudu;</a:t>
            </a:r>
          </a:p>
          <a:p>
            <a:pPr marL="457200" indent="-457200" algn="just">
              <a:lnSpc>
                <a:spcPct val="100000"/>
              </a:lnSpc>
              <a:buFont typeface="+mj-lt"/>
              <a:buAutoNum type="arabicPeriod"/>
            </a:pPr>
            <a:r>
              <a:rPr lang="sr-Latn-ME" sz="1800" b="1" dirty="0" smtClean="0">
                <a:solidFill>
                  <a:srgbClr val="F9FDD3"/>
                </a:solidFill>
                <a:effectLst/>
                <a:latin typeface="Lucida Bright" panose="02040602050505020304" pitchFamily="18" charset="0"/>
              </a:rPr>
              <a:t>skupština </a:t>
            </a:r>
            <a:r>
              <a:rPr lang="sr-Latn-ME" sz="1800" b="1" dirty="0">
                <a:solidFill>
                  <a:srgbClr val="F9FDD3"/>
                </a:solidFill>
                <a:effectLst/>
                <a:latin typeface="Lucida Bright" panose="02040602050505020304" pitchFamily="18" charset="0"/>
              </a:rPr>
              <a:t>emitenta donese odluke iz člana 15 st. 1 i 4 ovog zakona;</a:t>
            </a:r>
          </a:p>
          <a:p>
            <a:pPr marL="457200" indent="-457200" algn="just">
              <a:lnSpc>
                <a:spcPct val="100000"/>
              </a:lnSpc>
              <a:buFont typeface="+mj-lt"/>
              <a:buAutoNum type="arabicPeriod"/>
            </a:pPr>
            <a:r>
              <a:rPr lang="sr-Latn-ME" sz="1800" b="1" dirty="0" smtClean="0">
                <a:solidFill>
                  <a:srgbClr val="F9FDD3"/>
                </a:solidFill>
                <a:effectLst/>
                <a:latin typeface="Lucida Bright" panose="02040602050505020304" pitchFamily="18" charset="0"/>
              </a:rPr>
              <a:t>nastupe </a:t>
            </a:r>
            <a:r>
              <a:rPr lang="sr-Latn-ME" sz="1800" b="1" dirty="0">
                <a:solidFill>
                  <a:srgbClr val="F9FDD3"/>
                </a:solidFill>
                <a:effectLst/>
                <a:latin typeface="Lucida Bright" panose="02040602050505020304" pitchFamily="18" charset="0"/>
              </a:rPr>
              <a:t>okolnosti koje predstavljaju višu silu;</a:t>
            </a:r>
          </a:p>
          <a:p>
            <a:pPr marL="457200" indent="-457200" algn="just">
              <a:lnSpc>
                <a:spcPct val="100000"/>
              </a:lnSpc>
              <a:buFont typeface="+mj-lt"/>
              <a:buAutoNum type="arabicPeriod"/>
            </a:pPr>
            <a:r>
              <a:rPr lang="sr-Latn-ME" sz="1800" b="1" dirty="0" smtClean="0">
                <a:solidFill>
                  <a:srgbClr val="F9FDD3"/>
                </a:solidFill>
                <a:effectLst/>
                <a:latin typeface="Lucida Bright" panose="02040602050505020304" pitchFamily="18" charset="0"/>
              </a:rPr>
              <a:t>dođe </a:t>
            </a:r>
            <a:r>
              <a:rPr lang="sr-Latn-ME" sz="1800" b="1" dirty="0">
                <a:solidFill>
                  <a:srgbClr val="F9FDD3"/>
                </a:solidFill>
                <a:effectLst/>
                <a:latin typeface="Lucida Bright" panose="02040602050505020304" pitchFamily="18" charset="0"/>
              </a:rPr>
              <a:t>do pokretanja stečajnog postupka ili postupka dobrovoljne ili prinudne likvidacije emitenta.</a:t>
            </a:r>
          </a:p>
          <a:p>
            <a:pPr algn="just">
              <a:lnSpc>
                <a:spcPct val="100000"/>
              </a:lnSpc>
            </a:pPr>
            <a:r>
              <a:rPr lang="sr-Latn-ME" sz="1900" b="1" dirty="0">
                <a:effectLst/>
                <a:latin typeface="Lucida Bright" panose="02040602050505020304" pitchFamily="18" charset="0"/>
              </a:rPr>
              <a:t>O odustajanju od javne ponude sticalac je dužan da obavijesti </a:t>
            </a:r>
            <a:r>
              <a:rPr lang="sr-Latn-ME" sz="1900" b="1" dirty="0" smtClean="0">
                <a:effectLst/>
                <a:latin typeface="Lucida Bright" panose="02040602050505020304" pitchFamily="18" charset="0"/>
              </a:rPr>
              <a:t>KTK, CKDD, </a:t>
            </a:r>
            <a:r>
              <a:rPr lang="sr-Latn-ME" sz="1900" b="1" dirty="0">
                <a:effectLst/>
                <a:latin typeface="Lucida Bright" panose="02040602050505020304" pitchFamily="18" charset="0"/>
              </a:rPr>
              <a:t>emitenta</a:t>
            </a:r>
            <a:r>
              <a:rPr lang="sr-Latn-ME" sz="1900" b="1" dirty="0" smtClean="0">
                <a:effectLst/>
                <a:latin typeface="Lucida Bright" panose="02040602050505020304" pitchFamily="18" charset="0"/>
              </a:rPr>
              <a:t>, ovlašćenog učesnika, kao </a:t>
            </a:r>
            <a:r>
              <a:rPr lang="sr-Latn-ME" sz="1900" b="1" dirty="0">
                <a:effectLst/>
                <a:latin typeface="Lucida Bright" panose="02040602050505020304" pitchFamily="18" charset="0"/>
              </a:rPr>
              <a:t>i berzu na kojoj se trguje akcijama emitenta na koje se odnosi javna ponuda za preuzimanje.</a:t>
            </a:r>
          </a:p>
          <a:p>
            <a:pPr algn="just">
              <a:lnSpc>
                <a:spcPct val="100000"/>
              </a:lnSpc>
            </a:pPr>
            <a:r>
              <a:rPr lang="sr-Latn-ME" sz="1900" b="1" dirty="0">
                <a:effectLst/>
                <a:latin typeface="Lucida Bright" panose="02040602050505020304" pitchFamily="18" charset="0"/>
              </a:rPr>
              <a:t>Sticalac je dužan da odustajanje od javne ponude za preuzimanje objavi na način na koji je objavljen prospekt </a:t>
            </a:r>
            <a:r>
              <a:rPr lang="sr-Latn-ME" sz="1900" b="1" dirty="0" smtClean="0">
                <a:effectLst/>
                <a:latin typeface="Lucida Bright" panose="02040602050505020304" pitchFamily="18" charset="0"/>
              </a:rPr>
              <a:t>za preuzimanje</a:t>
            </a:r>
            <a:r>
              <a:rPr lang="sr-Latn-ME" sz="1900" b="1" dirty="0">
                <a:effectLst/>
                <a:latin typeface="Lucida Bright" panose="02040602050505020304" pitchFamily="18" charset="0"/>
              </a:rPr>
              <a:t>, najkasnije tri dana prije isteka roka za prihvatanje javne </a:t>
            </a:r>
            <a:r>
              <a:rPr lang="sr-Latn-ME" sz="1900" b="1" dirty="0" smtClean="0">
                <a:effectLst/>
                <a:latin typeface="Lucida Bright" panose="02040602050505020304" pitchFamily="18" charset="0"/>
              </a:rPr>
              <a:t>ponude </a:t>
            </a:r>
            <a:r>
              <a:rPr lang="sr-Latn-ME" sz="1900" b="1" dirty="0">
                <a:effectLst/>
                <a:latin typeface="Lucida Bright" panose="02040602050505020304" pitchFamily="18" charset="0"/>
              </a:rPr>
              <a:t>za preuzimanje</a:t>
            </a:r>
            <a:r>
              <a:rPr lang="sr-Latn-ME" sz="1900" b="1" dirty="0" smtClean="0">
                <a:effectLst/>
                <a:latin typeface="Lucida Bright" panose="02040602050505020304" pitchFamily="18" charset="0"/>
              </a:rPr>
              <a:t>. </a:t>
            </a:r>
          </a:p>
          <a:p>
            <a:pPr algn="just">
              <a:lnSpc>
                <a:spcPct val="100000"/>
              </a:lnSpc>
            </a:pPr>
            <a:r>
              <a:rPr lang="sr-Latn-ME" sz="1900" b="1" dirty="0" smtClean="0">
                <a:effectLst/>
                <a:latin typeface="Lucida Bright" panose="02040602050505020304" pitchFamily="18" charset="0"/>
              </a:rPr>
              <a:t>KTK poništava </a:t>
            </a:r>
            <a:r>
              <a:rPr lang="sr-Latn-ME" sz="1900" b="1" dirty="0">
                <a:effectLst/>
                <a:latin typeface="Lucida Bright" panose="02040602050505020304" pitchFamily="18" charset="0"/>
              </a:rPr>
              <a:t>prospekt za javnu ponudu za preuzimanje odobren rješenjem Komisije</a:t>
            </a:r>
            <a:endParaRPr lang="sr-Latn-ME" sz="1900" b="1" dirty="0" smtClean="0">
              <a:effectLst/>
              <a:latin typeface="Lucida Bright" panose="02040602050505020304" pitchFamily="18" charset="0"/>
            </a:endParaRPr>
          </a:p>
        </p:txBody>
      </p:sp>
    </p:spTree>
    <p:extLst>
      <p:ext uri="{BB962C8B-B14F-4D97-AF65-F5344CB8AC3E}">
        <p14:creationId xmlns:p14="http://schemas.microsoft.com/office/powerpoint/2010/main" val="2518720936"/>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332656"/>
            <a:ext cx="12025336" cy="1296144"/>
          </a:xfrm>
        </p:spPr>
        <p:txBody>
          <a:bodyPr>
            <a:noAutofit/>
          </a:bodyPr>
          <a:lstStyle/>
          <a:p>
            <a:r>
              <a:rPr lang="pl-PL" sz="3200" dirty="0" smtClean="0">
                <a:solidFill>
                  <a:srgbClr val="FFC000"/>
                </a:solidFill>
                <a:latin typeface="Lucida Bright" panose="02040602050505020304" pitchFamily="18" charset="0"/>
              </a:rPr>
              <a:t>Postupak SPROVOĐENJa </a:t>
            </a:r>
            <a:r>
              <a:rPr lang="pl-PL" sz="3200" dirty="0">
                <a:solidFill>
                  <a:srgbClr val="FFC000"/>
                </a:solidFill>
                <a:latin typeface="Lucida Bright" panose="02040602050505020304" pitchFamily="18" charset="0"/>
              </a:rPr>
              <a:t>JAVNE PONUDE ZA </a:t>
            </a:r>
            <a:r>
              <a:rPr lang="pl-PL" sz="3200" dirty="0" smtClean="0">
                <a:solidFill>
                  <a:srgbClr val="FFC000"/>
                </a:solidFill>
                <a:latin typeface="Lucida Bright" panose="02040602050505020304" pitchFamily="18" charset="0"/>
              </a:rPr>
              <a:t>PREUZIMANJE </a:t>
            </a:r>
            <a:r>
              <a:rPr lang="pl-PL" sz="2400" cap="none" dirty="0" smtClean="0">
                <a:latin typeface="Lucida Bright" panose="02040602050505020304" pitchFamily="18" charset="0"/>
              </a:rPr>
              <a:t>(Slajd 5)</a:t>
            </a:r>
            <a:endParaRPr lang="sr-Latn-ME" sz="2400" cap="none" dirty="0">
              <a:latin typeface="Lucida Bright" panose="020406020505050203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900" b="1" dirty="0">
                <a:effectLst/>
                <a:latin typeface="Lucida Bright" panose="02040602050505020304" pitchFamily="18" charset="0"/>
              </a:rPr>
              <a:t>Sticalac je dužan da, </a:t>
            </a:r>
            <a:r>
              <a:rPr lang="sr-Latn-ME" sz="1900" b="1" dirty="0">
                <a:solidFill>
                  <a:srgbClr val="FFFF99"/>
                </a:solidFill>
                <a:effectLst/>
                <a:latin typeface="Lucida Bright" panose="02040602050505020304" pitchFamily="18" charset="0"/>
              </a:rPr>
              <a:t>u roku od tri dana od dana isteka roka važenja javne ponude </a:t>
            </a:r>
            <a:r>
              <a:rPr lang="sr-Latn-ME" sz="1900" b="1" dirty="0">
                <a:effectLst/>
                <a:latin typeface="Lucida Bright" panose="02040602050505020304" pitchFamily="18" charset="0"/>
              </a:rPr>
              <a:t>za preuzimanje, </a:t>
            </a:r>
            <a:r>
              <a:rPr lang="sr-Latn-ME" sz="1900" b="1" dirty="0" smtClean="0">
                <a:effectLst/>
                <a:latin typeface="Lucida Bright" panose="02040602050505020304" pitchFamily="18" charset="0"/>
              </a:rPr>
              <a:t>dostavi KTK izvještaj </a:t>
            </a:r>
            <a:r>
              <a:rPr lang="sr-Latn-ME" sz="1900" b="1" dirty="0">
                <a:effectLst/>
                <a:latin typeface="Lucida Bright" panose="02040602050505020304" pitchFamily="18" charset="0"/>
              </a:rPr>
              <a:t>o rezultatima javne ponude za preuzimanje, koji sadrži naročito sljedeće podatke:</a:t>
            </a:r>
          </a:p>
          <a:p>
            <a:pPr marL="457200" indent="-457200" algn="just">
              <a:lnSpc>
                <a:spcPct val="100000"/>
              </a:lnSpc>
              <a:buFont typeface="+mj-lt"/>
              <a:buAutoNum type="arabicPeriod"/>
            </a:pPr>
            <a:r>
              <a:rPr lang="sr-Latn-ME" sz="1900" b="1" dirty="0" smtClean="0">
                <a:effectLst/>
                <a:latin typeface="Lucida Bright" panose="02040602050505020304" pitchFamily="18" charset="0"/>
              </a:rPr>
              <a:t>ime</a:t>
            </a:r>
            <a:r>
              <a:rPr lang="sr-Latn-ME" sz="1900" b="1" dirty="0">
                <a:effectLst/>
                <a:latin typeface="Lucida Bright" panose="02040602050505020304" pitchFamily="18" charset="0"/>
              </a:rPr>
              <a:t>, prezime, prebivalište, broj lične karte i matični broj fizičkog lica - sticaoca, odnosno naziv, sjedište </a:t>
            </a:r>
            <a:r>
              <a:rPr lang="sr-Latn-ME" sz="1900" b="1" dirty="0" smtClean="0">
                <a:effectLst/>
                <a:latin typeface="Lucida Bright" panose="02040602050505020304" pitchFamily="18" charset="0"/>
              </a:rPr>
              <a:t>i matični </a:t>
            </a:r>
            <a:r>
              <a:rPr lang="sr-Latn-ME" sz="1900" b="1" dirty="0">
                <a:effectLst/>
                <a:latin typeface="Lucida Bright" panose="02040602050505020304" pitchFamily="18" charset="0"/>
              </a:rPr>
              <a:t>broj pravnog lica - sticaoca;</a:t>
            </a:r>
          </a:p>
          <a:p>
            <a:pPr marL="457200" indent="-457200" algn="just">
              <a:lnSpc>
                <a:spcPct val="100000"/>
              </a:lnSpc>
              <a:buFont typeface="+mj-lt"/>
              <a:buAutoNum type="arabicPeriod"/>
            </a:pPr>
            <a:r>
              <a:rPr lang="sr-Latn-ME" sz="1900" b="1" dirty="0" smtClean="0">
                <a:effectLst/>
                <a:latin typeface="Lucida Bright" panose="02040602050505020304" pitchFamily="18" charset="0"/>
              </a:rPr>
              <a:t>broj </a:t>
            </a:r>
            <a:r>
              <a:rPr lang="sr-Latn-ME" sz="1900" b="1" dirty="0">
                <a:effectLst/>
                <a:latin typeface="Lucida Bright" panose="02040602050505020304" pitchFamily="18" charset="0"/>
              </a:rPr>
              <a:t>i datum odobrenja javne ponude za preuzimanje koje je izdala Komisija;</a:t>
            </a:r>
          </a:p>
          <a:p>
            <a:pPr marL="457200" indent="-457200" algn="just">
              <a:lnSpc>
                <a:spcPct val="100000"/>
              </a:lnSpc>
              <a:buFont typeface="+mj-lt"/>
              <a:buAutoNum type="arabicPeriod"/>
            </a:pPr>
            <a:r>
              <a:rPr lang="sr-Latn-ME" sz="1900" b="1" dirty="0" smtClean="0">
                <a:effectLst/>
                <a:latin typeface="Lucida Bright" panose="02040602050505020304" pitchFamily="18" charset="0"/>
              </a:rPr>
              <a:t>naziv </a:t>
            </a:r>
            <a:r>
              <a:rPr lang="sr-Latn-ME" sz="1900" b="1" dirty="0">
                <a:effectLst/>
                <a:latin typeface="Lucida Bright" panose="02040602050505020304" pitchFamily="18" charset="0"/>
              </a:rPr>
              <a:t>i sjedište emitenta akcija i ukupan broj emitovanih akcija sa pravom glasa;</a:t>
            </a:r>
          </a:p>
          <a:p>
            <a:pPr marL="457200" indent="-457200" algn="just">
              <a:lnSpc>
                <a:spcPct val="100000"/>
              </a:lnSpc>
              <a:buFont typeface="+mj-lt"/>
              <a:buAutoNum type="arabicPeriod"/>
            </a:pPr>
            <a:r>
              <a:rPr lang="sr-Latn-ME" sz="1900" b="1" dirty="0" smtClean="0">
                <a:effectLst/>
                <a:latin typeface="Lucida Bright" panose="02040602050505020304" pitchFamily="18" charset="0"/>
              </a:rPr>
              <a:t>ukupan </a:t>
            </a:r>
            <a:r>
              <a:rPr lang="sr-Latn-ME" sz="1900" b="1" dirty="0">
                <a:effectLst/>
                <a:latin typeface="Lucida Bright" panose="02040602050505020304" pitchFamily="18" charset="0"/>
              </a:rPr>
              <a:t>broj akcija na koje se odnosila javna ponuda za preuzimanje;</a:t>
            </a:r>
          </a:p>
          <a:p>
            <a:pPr marL="457200" indent="-457200" algn="just">
              <a:lnSpc>
                <a:spcPct val="100000"/>
              </a:lnSpc>
              <a:buFont typeface="+mj-lt"/>
              <a:buAutoNum type="arabicPeriod"/>
            </a:pPr>
            <a:r>
              <a:rPr lang="sr-Latn-ME" sz="1900" b="1" dirty="0" smtClean="0">
                <a:effectLst/>
                <a:latin typeface="Lucida Bright" panose="02040602050505020304" pitchFamily="18" charset="0"/>
              </a:rPr>
              <a:t>cijenu </a:t>
            </a:r>
            <a:r>
              <a:rPr lang="sr-Latn-ME" sz="1900" b="1" dirty="0">
                <a:effectLst/>
                <a:latin typeface="Lucida Bright" panose="02040602050505020304" pitchFamily="18" charset="0"/>
              </a:rPr>
              <a:t>plaćenu po kupljenoj akciji;</a:t>
            </a:r>
          </a:p>
          <a:p>
            <a:pPr marL="457200" indent="-457200" algn="just">
              <a:lnSpc>
                <a:spcPct val="100000"/>
              </a:lnSpc>
              <a:buFont typeface="+mj-lt"/>
              <a:buAutoNum type="arabicPeriod"/>
            </a:pPr>
            <a:r>
              <a:rPr lang="sr-Latn-ME" sz="1900" b="1" dirty="0" smtClean="0">
                <a:effectLst/>
                <a:latin typeface="Lucida Bright" panose="02040602050505020304" pitchFamily="18" charset="0"/>
              </a:rPr>
              <a:t>ukupan </a:t>
            </a:r>
            <a:r>
              <a:rPr lang="sr-Latn-ME" sz="1900" b="1" dirty="0">
                <a:effectLst/>
                <a:latin typeface="Lucida Bright" panose="02040602050505020304" pitchFamily="18" charset="0"/>
              </a:rPr>
              <a:t>broj kupljenih akcija u postupku javne ponude za preuzimanje;</a:t>
            </a:r>
          </a:p>
          <a:p>
            <a:pPr marL="457200" indent="-457200" algn="just">
              <a:lnSpc>
                <a:spcPct val="100000"/>
              </a:lnSpc>
              <a:buFont typeface="+mj-lt"/>
              <a:buAutoNum type="arabicPeriod"/>
            </a:pPr>
            <a:r>
              <a:rPr lang="sr-Latn-ME" sz="1900" b="1" dirty="0" smtClean="0">
                <a:effectLst/>
                <a:latin typeface="Lucida Bright" panose="02040602050505020304" pitchFamily="18" charset="0"/>
              </a:rPr>
              <a:t>procenat </a:t>
            </a:r>
            <a:r>
              <a:rPr lang="sr-Latn-ME" sz="1900" b="1" dirty="0">
                <a:effectLst/>
                <a:latin typeface="Lucida Bright" panose="02040602050505020304" pitchFamily="18" charset="0"/>
              </a:rPr>
              <a:t>ukupnog broja akcija emitenta koje sticalac posjeduje nakon okončanja postupka javne ponude </a:t>
            </a:r>
            <a:r>
              <a:rPr lang="sr-Latn-ME" sz="1900" b="1" dirty="0" smtClean="0">
                <a:effectLst/>
                <a:latin typeface="Lucida Bright" panose="02040602050505020304" pitchFamily="18" charset="0"/>
              </a:rPr>
              <a:t>za preuzimanje</a:t>
            </a:r>
            <a:r>
              <a:rPr lang="sr-Latn-ME" sz="1900" b="1" dirty="0">
                <a:effectLst/>
                <a:latin typeface="Lucida Bright" panose="02040602050505020304" pitchFamily="18" charset="0"/>
              </a:rPr>
              <a:t>.</a:t>
            </a:r>
          </a:p>
        </p:txBody>
      </p:sp>
    </p:spTree>
    <p:extLst>
      <p:ext uri="{BB962C8B-B14F-4D97-AF65-F5344CB8AC3E}">
        <p14:creationId xmlns:p14="http://schemas.microsoft.com/office/powerpoint/2010/main" val="160922256"/>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332656"/>
            <a:ext cx="12025336" cy="1296144"/>
          </a:xfrm>
        </p:spPr>
        <p:txBody>
          <a:bodyPr>
            <a:noAutofit/>
          </a:bodyPr>
          <a:lstStyle/>
          <a:p>
            <a:r>
              <a:rPr lang="pl-PL" sz="3200" dirty="0">
                <a:solidFill>
                  <a:srgbClr val="FFC000"/>
                </a:solidFill>
                <a:latin typeface="Lucida Bright" panose="02040602050505020304" pitchFamily="18" charset="0"/>
              </a:rPr>
              <a:t>OBAVEZAN DODATNI OTKUP AKCIJA</a:t>
            </a:r>
            <a:endParaRPr lang="sr-Latn-ME" sz="2400" cap="none" dirty="0">
              <a:latin typeface="Lucida Bright" panose="020406020505050203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900" b="1" dirty="0">
                <a:effectLst/>
                <a:latin typeface="Lucida Bright" panose="02040602050505020304" pitchFamily="18" charset="0"/>
              </a:rPr>
              <a:t>Ako sticalac </a:t>
            </a:r>
            <a:r>
              <a:rPr lang="sr-Latn-ME" sz="1900" b="1" dirty="0" smtClean="0">
                <a:effectLst/>
                <a:latin typeface="Lucida Bright" panose="02040602050505020304" pitchFamily="18" charset="0"/>
              </a:rPr>
              <a:t>stekne </a:t>
            </a:r>
            <a:r>
              <a:rPr lang="sr-Latn-ME" sz="1900" b="1" dirty="0">
                <a:effectLst/>
                <a:latin typeface="Lucida Bright" panose="02040602050505020304" pitchFamily="18" charset="0"/>
              </a:rPr>
              <a:t>akcije emitenta, tako da zajedno sa akcijama koje </a:t>
            </a:r>
            <a:r>
              <a:rPr lang="sr-Latn-ME" sz="1900" b="1" dirty="0" smtClean="0">
                <a:effectLst/>
                <a:latin typeface="Lucida Bright" panose="02040602050505020304" pitchFamily="18" charset="0"/>
              </a:rPr>
              <a:t>je posjedovao </a:t>
            </a:r>
            <a:r>
              <a:rPr lang="sr-Latn-ME" sz="1900" b="1" dirty="0">
                <a:effectLst/>
                <a:latin typeface="Lucida Bright" panose="02040602050505020304" pitchFamily="18" charset="0"/>
              </a:rPr>
              <a:t>prije sprovođenja javne ponude za preuzimanje posjeduje više od 75 % akcija sa pravom </a:t>
            </a:r>
            <a:r>
              <a:rPr lang="sr-Latn-ME" sz="1900" b="1" dirty="0" smtClean="0">
                <a:effectLst/>
                <a:latin typeface="Lucida Bright" panose="02040602050505020304" pitchFamily="18" charset="0"/>
              </a:rPr>
              <a:t>glasa emitenta</a:t>
            </a:r>
            <a:r>
              <a:rPr lang="sr-Latn-ME" sz="1900" b="1" dirty="0">
                <a:effectLst/>
                <a:latin typeface="Lucida Bright" panose="02040602050505020304" pitchFamily="18" charset="0"/>
              </a:rPr>
              <a:t>, </a:t>
            </a:r>
            <a:r>
              <a:rPr lang="sr-Latn-ME" sz="1900" b="1" dirty="0">
                <a:solidFill>
                  <a:srgbClr val="FFCC66"/>
                </a:solidFill>
                <a:effectLst/>
                <a:latin typeface="Lucida Bright" panose="02040602050505020304" pitchFamily="18" charset="0"/>
              </a:rPr>
              <a:t>vlasnici preostalih akcija sa pravom glasa imaju pravo </a:t>
            </a:r>
            <a:r>
              <a:rPr lang="sr-Latn-ME" sz="1900" b="1" dirty="0">
                <a:effectLst/>
                <a:latin typeface="Lucida Bright" panose="02040602050505020304" pitchFamily="18" charset="0"/>
              </a:rPr>
              <a:t>da, u roku od 15 dana od dana </a:t>
            </a:r>
            <a:r>
              <a:rPr lang="sr-Latn-ME" sz="1900" b="1" dirty="0" smtClean="0">
                <a:effectLst/>
                <a:latin typeface="Lucida Bright" panose="02040602050505020304" pitchFamily="18" charset="0"/>
              </a:rPr>
              <a:t>objavljivanja rezultata </a:t>
            </a:r>
            <a:r>
              <a:rPr lang="sr-Latn-ME" sz="1900" b="1" dirty="0">
                <a:effectLst/>
                <a:latin typeface="Lucida Bright" panose="02040602050505020304" pitchFamily="18" charset="0"/>
              </a:rPr>
              <a:t>javne ponude za preuzimanje, ponude akcije sticaocu na otkup</a:t>
            </a:r>
            <a:r>
              <a:rPr lang="sr-Latn-ME" sz="1900" b="1" dirty="0" smtClean="0">
                <a:effectLst/>
                <a:latin typeface="Lucida Bright" panose="02040602050505020304" pitchFamily="18" charset="0"/>
              </a:rPr>
              <a:t>.</a:t>
            </a:r>
          </a:p>
          <a:p>
            <a:pPr algn="just">
              <a:lnSpc>
                <a:spcPct val="100000"/>
              </a:lnSpc>
            </a:pPr>
            <a:r>
              <a:rPr lang="sr-Latn-ME" sz="1900" b="1" dirty="0" smtClean="0">
                <a:effectLst/>
                <a:latin typeface="Lucida Bright" panose="02040602050505020304" pitchFamily="18" charset="0"/>
              </a:rPr>
              <a:t>Izuzetno, sticalac </a:t>
            </a:r>
            <a:r>
              <a:rPr lang="sr-Latn-ME" sz="1900" b="1" dirty="0">
                <a:effectLst/>
                <a:latin typeface="Lucida Bright" panose="02040602050505020304" pitchFamily="18" charset="0"/>
              </a:rPr>
              <a:t>koji je prije sprovođenja javne ponude za preuzimanje posjedovao više od 75% akcija sa pravom </a:t>
            </a:r>
            <a:r>
              <a:rPr lang="sr-Latn-ME" sz="1900" b="1" dirty="0" smtClean="0">
                <a:effectLst/>
                <a:latin typeface="Lucida Bright" panose="02040602050505020304" pitchFamily="18" charset="0"/>
              </a:rPr>
              <a:t>glasa emitenta</a:t>
            </a:r>
            <a:r>
              <a:rPr lang="sr-Latn-ME" sz="1900" b="1" dirty="0">
                <a:effectLst/>
                <a:latin typeface="Lucida Bright" panose="02040602050505020304" pitchFamily="18" charset="0"/>
              </a:rPr>
              <a:t>, a koji u postupku javne ponude za preuzimanje nije stekao ni jednu akciju sa pravom glasa emitenta, </a:t>
            </a:r>
            <a:r>
              <a:rPr lang="sr-Latn-ME" sz="1900" b="1" dirty="0" smtClean="0">
                <a:effectLst/>
                <a:latin typeface="Lucida Bright" panose="02040602050505020304" pitchFamily="18" charset="0"/>
              </a:rPr>
              <a:t>nije obavezan </a:t>
            </a:r>
            <a:r>
              <a:rPr lang="sr-Latn-ME" sz="1900" b="1" dirty="0">
                <a:effectLst/>
                <a:latin typeface="Lucida Bright" panose="02040602050505020304" pitchFamily="18" charset="0"/>
              </a:rPr>
              <a:t>da ponudi dodatni rok za otkup akcija </a:t>
            </a:r>
            <a:r>
              <a:rPr lang="sr-Latn-ME" sz="1900" b="1" dirty="0" smtClean="0">
                <a:effectLst/>
                <a:latin typeface="Lucida Bright" panose="02040602050505020304" pitchFamily="18" charset="0"/>
              </a:rPr>
              <a:t>emitenta. </a:t>
            </a:r>
          </a:p>
          <a:p>
            <a:pPr algn="just">
              <a:lnSpc>
                <a:spcPct val="100000"/>
              </a:lnSpc>
            </a:pPr>
            <a:r>
              <a:rPr lang="sr-Latn-ME" sz="1900" b="1" dirty="0">
                <a:effectLst/>
                <a:latin typeface="Lucida Bright" panose="02040602050505020304" pitchFamily="18" charset="0"/>
              </a:rPr>
              <a:t>Sticalac je dužan da izvrši plaćanje preostalih ponuđenih akcija, u roku od tri dana od dana isteka roka </a:t>
            </a:r>
            <a:r>
              <a:rPr lang="sr-Latn-ME" sz="1900" b="1" dirty="0" smtClean="0">
                <a:effectLst/>
                <a:latin typeface="Lucida Bright" panose="02040602050505020304" pitchFamily="18" charset="0"/>
              </a:rPr>
              <a:t>od 15 dana, pod istim uslovima </a:t>
            </a:r>
            <a:r>
              <a:rPr lang="sr-Latn-ME" sz="1900" b="1" dirty="0">
                <a:effectLst/>
                <a:latin typeface="Lucida Bright" panose="02040602050505020304" pitchFamily="18" charset="0"/>
              </a:rPr>
              <a:t>pod kojima je izvršio preuzimanje.</a:t>
            </a:r>
          </a:p>
          <a:p>
            <a:pPr algn="just">
              <a:lnSpc>
                <a:spcPct val="100000"/>
              </a:lnSpc>
            </a:pPr>
            <a:r>
              <a:rPr lang="sr-Latn-ME" sz="1900" b="1" dirty="0">
                <a:effectLst/>
                <a:latin typeface="Lucida Bright" panose="02040602050505020304" pitchFamily="18" charset="0"/>
              </a:rPr>
              <a:t>Sticalac je dužan prilikom objavljivanja rezultata javne ponude za preuzimanje obavijestiti akcionare o pravu </a:t>
            </a:r>
            <a:r>
              <a:rPr lang="sr-Latn-ME" sz="1900" b="1" dirty="0" smtClean="0">
                <a:effectLst/>
                <a:latin typeface="Lucida Bright" panose="02040602050505020304" pitchFamily="18" charset="0"/>
              </a:rPr>
              <a:t>da zahtijevaju otkup svojih akcija. </a:t>
            </a:r>
            <a:endParaRPr lang="sr-Latn-ME" sz="1900" b="1" dirty="0">
              <a:effectLst/>
              <a:latin typeface="Lucida Bright" panose="02040602050505020304" pitchFamily="18" charset="0"/>
            </a:endParaRPr>
          </a:p>
        </p:txBody>
      </p:sp>
    </p:spTree>
    <p:extLst>
      <p:ext uri="{BB962C8B-B14F-4D97-AF65-F5344CB8AC3E}">
        <p14:creationId xmlns:p14="http://schemas.microsoft.com/office/powerpoint/2010/main" val="1077715996"/>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332656"/>
            <a:ext cx="12025336" cy="1296144"/>
          </a:xfrm>
        </p:spPr>
        <p:txBody>
          <a:bodyPr>
            <a:noAutofit/>
          </a:bodyPr>
          <a:lstStyle/>
          <a:p>
            <a:r>
              <a:rPr lang="pl-PL" sz="3000" dirty="0">
                <a:solidFill>
                  <a:srgbClr val="FFC000"/>
                </a:solidFill>
                <a:latin typeface="Lucida Bright" panose="02040602050505020304" pitchFamily="18" charset="0"/>
              </a:rPr>
              <a:t>Prinudna prodaja akcija manjinskih akcionara</a:t>
            </a:r>
            <a:endParaRPr lang="sr-Latn-ME" sz="3000" cap="none" dirty="0">
              <a:latin typeface="Lucida Bright" panose="020406020505050203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900" b="1" dirty="0">
                <a:effectLst/>
                <a:latin typeface="Lucida Bright" panose="02040602050505020304" pitchFamily="18" charset="0"/>
              </a:rPr>
              <a:t>Ako sticalac </a:t>
            </a:r>
            <a:r>
              <a:rPr lang="sr-Latn-ME" sz="1900" b="1" dirty="0" smtClean="0">
                <a:effectLst/>
                <a:latin typeface="Lucida Bright" panose="02040602050505020304" pitchFamily="18" charset="0"/>
              </a:rPr>
              <a:t>u postupku prinudne ili dobrovoljne javne ponude stekne najmanje </a:t>
            </a:r>
            <a:r>
              <a:rPr lang="sr-Latn-ME" sz="1900" b="1" dirty="0">
                <a:effectLst/>
                <a:latin typeface="Lucida Bright" panose="02040602050505020304" pitchFamily="18" charset="0"/>
              </a:rPr>
              <a:t>95% </a:t>
            </a:r>
            <a:r>
              <a:rPr lang="sr-Latn-ME" sz="1900" b="1" dirty="0" smtClean="0">
                <a:effectLst/>
                <a:latin typeface="Lucida Bright" panose="02040602050505020304" pitchFamily="18" charset="0"/>
              </a:rPr>
              <a:t>akcija s </a:t>
            </a:r>
            <a:r>
              <a:rPr lang="sr-Latn-ME" sz="1900" b="1" dirty="0">
                <a:effectLst/>
                <a:latin typeface="Lucida Bright" panose="02040602050505020304" pitchFamily="18" charset="0"/>
              </a:rPr>
              <a:t>pravom glasa emitenta (uključujući i akcije s pravom glasa koje je ranije posjedovao), </a:t>
            </a:r>
            <a:r>
              <a:rPr lang="sr-Latn-ME" sz="1900" b="1" dirty="0" smtClean="0">
                <a:effectLst/>
                <a:latin typeface="Lucida Bright" panose="02040602050505020304" pitchFamily="18" charset="0"/>
              </a:rPr>
              <a:t>sticalac </a:t>
            </a:r>
            <a:r>
              <a:rPr lang="sr-Latn-ME" sz="1900" b="1" dirty="0">
                <a:effectLst/>
                <a:latin typeface="Lucida Bright" panose="02040602050505020304" pitchFamily="18" charset="0"/>
              </a:rPr>
              <a:t>u roku od tri mjeseca od okončanja javne ponude za </a:t>
            </a:r>
            <a:r>
              <a:rPr lang="sr-Latn-ME" sz="1900" b="1" dirty="0" smtClean="0">
                <a:effectLst/>
                <a:latin typeface="Lucida Bright" panose="02040602050505020304" pitchFamily="18" charset="0"/>
              </a:rPr>
              <a:t>preuzimanje ima </a:t>
            </a:r>
            <a:r>
              <a:rPr lang="sr-Latn-ME" sz="1900" b="1" dirty="0">
                <a:effectLst/>
                <a:latin typeface="Lucida Bright" panose="02040602050505020304" pitchFamily="18" charset="0"/>
              </a:rPr>
              <a:t>pravo na prenos akcija sa pravom glasa u svojini manjinskih akcionara po </a:t>
            </a:r>
            <a:r>
              <a:rPr lang="sr-Latn-ME" sz="1900" b="1" dirty="0" smtClean="0">
                <a:effectLst/>
                <a:latin typeface="Lucida Bright" panose="02040602050505020304" pitchFamily="18" charset="0"/>
              </a:rPr>
              <a:t>cijeni: </a:t>
            </a:r>
          </a:p>
          <a:p>
            <a:pPr marL="457200" indent="-457200" algn="just">
              <a:lnSpc>
                <a:spcPct val="100000"/>
              </a:lnSpc>
              <a:buAutoNum type="arabicParenR"/>
            </a:pPr>
            <a:r>
              <a:rPr lang="sr-Latn-ME" sz="1900" b="1" dirty="0" smtClean="0">
                <a:effectLst/>
                <a:latin typeface="Lucida Bright" panose="02040602050505020304" pitchFamily="18" charset="0"/>
              </a:rPr>
              <a:t>iz </a:t>
            </a:r>
            <a:r>
              <a:rPr lang="sr-Latn-ME" sz="1900" b="1" dirty="0">
                <a:effectLst/>
                <a:latin typeface="Lucida Bright" panose="02040602050505020304" pitchFamily="18" charset="0"/>
              </a:rPr>
              <a:t>javne ponude </a:t>
            </a:r>
            <a:r>
              <a:rPr lang="sr-Latn-ME" sz="1900" b="1" dirty="0" smtClean="0">
                <a:effectLst/>
                <a:latin typeface="Lucida Bright" panose="02040602050505020304" pitchFamily="18" charset="0"/>
              </a:rPr>
              <a:t>za preuzimanje ili</a:t>
            </a:r>
          </a:p>
          <a:p>
            <a:pPr marL="457200" indent="-457200" algn="just">
              <a:lnSpc>
                <a:spcPct val="100000"/>
              </a:lnSpc>
              <a:buAutoNum type="arabicParenR"/>
            </a:pPr>
            <a:r>
              <a:rPr lang="sr-Latn-ME" sz="1900" b="1" dirty="0" smtClean="0">
                <a:effectLst/>
                <a:latin typeface="Lucida Bright" panose="02040602050505020304" pitchFamily="18" charset="0"/>
              </a:rPr>
              <a:t>po </a:t>
            </a:r>
            <a:r>
              <a:rPr lang="sr-Latn-ME" sz="1900" b="1" dirty="0">
                <a:effectLst/>
                <a:latin typeface="Lucida Bright" panose="02040602050505020304" pitchFamily="18" charset="0"/>
              </a:rPr>
              <a:t>kojoj je od dana isteka roka javne ponude za preuzimanje sticalac ili sa njim </a:t>
            </a:r>
            <a:r>
              <a:rPr lang="sr-Latn-ME" sz="1900" b="1" dirty="0" smtClean="0">
                <a:effectLst/>
                <a:latin typeface="Lucida Bright" panose="02040602050505020304" pitchFamily="18" charset="0"/>
              </a:rPr>
              <a:t>povezano lice </a:t>
            </a:r>
            <a:r>
              <a:rPr lang="sr-Latn-ME" sz="1900" b="1" dirty="0">
                <a:effectLst/>
                <a:latin typeface="Lucida Bright" panose="02040602050505020304" pitchFamily="18" charset="0"/>
              </a:rPr>
              <a:t>stekao akcije emitenta, ako je ta cijena viša od cijene iz javne </a:t>
            </a:r>
            <a:r>
              <a:rPr lang="sr-Latn-ME" sz="1900" b="1" dirty="0" smtClean="0">
                <a:effectLst/>
                <a:latin typeface="Lucida Bright" panose="02040602050505020304" pitchFamily="18" charset="0"/>
              </a:rPr>
              <a:t>ponude.</a:t>
            </a:r>
          </a:p>
          <a:p>
            <a:pPr algn="just">
              <a:lnSpc>
                <a:spcPct val="100000"/>
              </a:lnSpc>
            </a:pPr>
            <a:r>
              <a:rPr lang="sr-Latn-ME" sz="1900" b="1" dirty="0">
                <a:effectLst/>
                <a:latin typeface="Lucida Bright" panose="02040602050505020304" pitchFamily="18" charset="0"/>
              </a:rPr>
              <a:t>Sticalac je dužan da, najkasnije danom podnošenja zahtjeva </a:t>
            </a:r>
            <a:r>
              <a:rPr lang="sr-Latn-ME" sz="1900" b="1" dirty="0" smtClean="0">
                <a:effectLst/>
                <a:latin typeface="Lucida Bright" panose="02040602050505020304" pitchFamily="18" charset="0"/>
              </a:rPr>
              <a:t>CKDD (o kojem isto obavještava KTK), </a:t>
            </a:r>
            <a:r>
              <a:rPr lang="sr-Latn-ME" sz="1900" b="1" dirty="0">
                <a:effectLst/>
                <a:latin typeface="Lucida Bright" panose="02040602050505020304" pitchFamily="18" charset="0"/>
              </a:rPr>
              <a:t>obavijesti akcionare </a:t>
            </a:r>
            <a:r>
              <a:rPr lang="sr-Latn-ME" sz="1900" b="1" dirty="0" smtClean="0">
                <a:effectLst/>
                <a:latin typeface="Lucida Bright" panose="02040602050505020304" pitchFamily="18" charset="0"/>
              </a:rPr>
              <a:t>o podnijetom </a:t>
            </a:r>
            <a:r>
              <a:rPr lang="sr-Latn-ME" sz="1900" b="1" dirty="0">
                <a:effectLst/>
                <a:latin typeface="Lucida Bright" panose="02040602050505020304" pitchFamily="18" charset="0"/>
              </a:rPr>
              <a:t>zahtjevu za prinudnu prodaju akcija, objavljivanjem obavještenja u najmanje dva štampana medija </a:t>
            </a:r>
            <a:r>
              <a:rPr lang="sr-Latn-ME" sz="1900" b="1" dirty="0" smtClean="0">
                <a:effectLst/>
                <a:latin typeface="Lucida Bright" panose="02040602050505020304" pitchFamily="18" charset="0"/>
              </a:rPr>
              <a:t>koja se </a:t>
            </a:r>
            <a:r>
              <a:rPr lang="sr-Latn-ME" sz="1900" b="1" dirty="0">
                <a:effectLst/>
                <a:latin typeface="Lucida Bright" panose="02040602050505020304" pitchFamily="18" charset="0"/>
              </a:rPr>
              <a:t>distribuiraju na cijeloj teritoriji Crne Gore.</a:t>
            </a:r>
          </a:p>
        </p:txBody>
      </p:sp>
    </p:spTree>
    <p:extLst>
      <p:ext uri="{BB962C8B-B14F-4D97-AF65-F5344CB8AC3E}">
        <p14:creationId xmlns:p14="http://schemas.microsoft.com/office/powerpoint/2010/main" val="2702164559"/>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332656"/>
            <a:ext cx="12025336" cy="1296144"/>
          </a:xfrm>
        </p:spPr>
        <p:txBody>
          <a:bodyPr>
            <a:noAutofit/>
          </a:bodyPr>
          <a:lstStyle/>
          <a:p>
            <a:r>
              <a:rPr lang="pl-PL" sz="3200" dirty="0">
                <a:solidFill>
                  <a:srgbClr val="FFC000"/>
                </a:solidFill>
                <a:latin typeface="Lucida Bright" panose="02040602050505020304" pitchFamily="18" charset="0"/>
              </a:rPr>
              <a:t>Pravo prodaje akcija manjinskih akcionara</a:t>
            </a:r>
            <a:endParaRPr lang="sr-Latn-ME" sz="2400" cap="none" dirty="0">
              <a:latin typeface="Lucida Bright" panose="020406020505050203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900" b="1" dirty="0">
                <a:effectLst/>
                <a:latin typeface="Lucida Bright" panose="02040602050505020304" pitchFamily="18" charset="0"/>
              </a:rPr>
              <a:t>Ako sticalac u postupku prinudne ili dobrovoljne javne ponude stekne najmanje 95% akcija s pravom glasa emitenta (uključujući i akcije s pravom glasa koje je ranije posjedovao),, manjinski akcionari imaju pravo da, u roku od tri mjeseca od isteka roka javne ponude </a:t>
            </a:r>
            <a:r>
              <a:rPr lang="sr-Latn-ME" sz="1900" b="1" dirty="0" smtClean="0">
                <a:effectLst/>
                <a:latin typeface="Lucida Bright" panose="02040602050505020304" pitchFamily="18" charset="0"/>
              </a:rPr>
              <a:t>za preuzimanje </a:t>
            </a:r>
            <a:r>
              <a:rPr lang="sr-Latn-ME" sz="1900" b="1" dirty="0">
                <a:effectLst/>
                <a:latin typeface="Lucida Bright" panose="02040602050505020304" pitchFamily="18" charset="0"/>
              </a:rPr>
              <a:t>akcija emitenta, podnesu zahtjev u pisanoj formi za prodaju svojih akcija sa pravom glasa </a:t>
            </a:r>
            <a:r>
              <a:rPr lang="sr-Latn-ME" sz="1900" b="1" dirty="0" smtClean="0">
                <a:effectLst/>
                <a:latin typeface="Lucida Bright" panose="02040602050505020304" pitchFamily="18" charset="0"/>
              </a:rPr>
              <a:t>sticaocu. </a:t>
            </a:r>
          </a:p>
          <a:p>
            <a:pPr algn="just">
              <a:lnSpc>
                <a:spcPct val="100000"/>
              </a:lnSpc>
            </a:pPr>
            <a:r>
              <a:rPr lang="sr-Latn-ME" sz="1900" b="1" dirty="0" smtClean="0">
                <a:effectLst/>
                <a:latin typeface="Lucida Bright" panose="02040602050505020304" pitchFamily="18" charset="0"/>
              </a:rPr>
              <a:t>Sticalac </a:t>
            </a:r>
            <a:r>
              <a:rPr lang="sr-Latn-ME" sz="1900" b="1" dirty="0">
                <a:effectLst/>
                <a:latin typeface="Lucida Bright" panose="02040602050505020304" pitchFamily="18" charset="0"/>
              </a:rPr>
              <a:t>je dužan da </a:t>
            </a:r>
            <a:r>
              <a:rPr lang="sr-Latn-ME" sz="1900" b="1" dirty="0" smtClean="0">
                <a:effectLst/>
                <a:latin typeface="Lucida Bright" panose="02040602050505020304" pitchFamily="18" charset="0"/>
              </a:rPr>
              <a:t>preostale akcije </a:t>
            </a:r>
            <a:r>
              <a:rPr lang="sr-Latn-ME" sz="1900" b="1" dirty="0">
                <a:effectLst/>
                <a:latin typeface="Lucida Bright" panose="02040602050505020304" pitchFamily="18" charset="0"/>
              </a:rPr>
              <a:t>otkupi po cijeni iz javne ponude za preuzimanje ili po cijeni po kojoj je od dana </a:t>
            </a:r>
            <a:r>
              <a:rPr lang="sr-Latn-ME" sz="1900" b="1" dirty="0" smtClean="0">
                <a:effectLst/>
                <a:latin typeface="Lucida Bright" panose="02040602050505020304" pitchFamily="18" charset="0"/>
              </a:rPr>
              <a:t>isteka javne </a:t>
            </a:r>
            <a:r>
              <a:rPr lang="sr-Latn-ME" sz="1900" b="1" dirty="0">
                <a:effectLst/>
                <a:latin typeface="Lucida Bright" panose="02040602050505020304" pitchFamily="18" charset="0"/>
              </a:rPr>
              <a:t>ponude za preuzimanje sticalac ili sa njim povezano lice stekao akcije emitenta, ako je ta cijena viša od </a:t>
            </a:r>
            <a:r>
              <a:rPr lang="sr-Latn-ME" sz="1900" b="1" dirty="0" smtClean="0">
                <a:effectLst/>
                <a:latin typeface="Lucida Bright" panose="02040602050505020304" pitchFamily="18" charset="0"/>
              </a:rPr>
              <a:t>cijene iz </a:t>
            </a:r>
            <a:r>
              <a:rPr lang="sr-Latn-ME" sz="1900" b="1" dirty="0">
                <a:effectLst/>
                <a:latin typeface="Lucida Bright" panose="02040602050505020304" pitchFamily="18" charset="0"/>
              </a:rPr>
              <a:t>javne ponude.</a:t>
            </a:r>
          </a:p>
          <a:p>
            <a:pPr algn="just">
              <a:lnSpc>
                <a:spcPct val="100000"/>
              </a:lnSpc>
            </a:pPr>
            <a:r>
              <a:rPr lang="sr-Latn-ME" sz="1900" b="1" dirty="0">
                <a:effectLst/>
                <a:latin typeface="Lucida Bright" panose="02040602050505020304" pitchFamily="18" charset="0"/>
              </a:rPr>
              <a:t>Ako sticalac ne </a:t>
            </a:r>
            <a:r>
              <a:rPr lang="sr-Latn-ME" sz="1900" b="1" dirty="0" smtClean="0">
                <a:effectLst/>
                <a:latin typeface="Lucida Bright" panose="02040602050505020304" pitchFamily="18" charset="0"/>
              </a:rPr>
              <a:t>izvrši svoju obavezu, </a:t>
            </a:r>
            <a:r>
              <a:rPr lang="sr-Latn-ME" sz="1900" b="1" dirty="0">
                <a:effectLst/>
                <a:latin typeface="Lucida Bright" panose="02040602050505020304" pitchFamily="18" charset="0"/>
              </a:rPr>
              <a:t>manjinski akcionar ima pravo da </a:t>
            </a:r>
            <a:r>
              <a:rPr lang="sr-Latn-ME" sz="1900" b="1" dirty="0" smtClean="0">
                <a:effectLst/>
                <a:latin typeface="Lucida Bright" panose="02040602050505020304" pitchFamily="18" charset="0"/>
              </a:rPr>
              <a:t>sudskim putem ostvare svoje pravo. </a:t>
            </a:r>
            <a:endParaRPr lang="sr-Latn-ME" sz="1900" b="1" dirty="0">
              <a:effectLst/>
              <a:latin typeface="Lucida Bright" panose="02040602050505020304" pitchFamily="18" charset="0"/>
            </a:endParaRPr>
          </a:p>
        </p:txBody>
      </p:sp>
    </p:spTree>
    <p:extLst>
      <p:ext uri="{BB962C8B-B14F-4D97-AF65-F5344CB8AC3E}">
        <p14:creationId xmlns:p14="http://schemas.microsoft.com/office/powerpoint/2010/main" val="1930121174"/>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332656"/>
            <a:ext cx="12025336" cy="1296144"/>
          </a:xfrm>
        </p:spPr>
        <p:txBody>
          <a:bodyPr>
            <a:noAutofit/>
          </a:bodyPr>
          <a:lstStyle/>
          <a:p>
            <a:r>
              <a:rPr lang="sr-Latn-ME" sz="2700" dirty="0" smtClean="0">
                <a:solidFill>
                  <a:srgbClr val="FFC000"/>
                </a:solidFill>
                <a:latin typeface="Lucida Bright" panose="02040602050505020304" pitchFamily="18" charset="0"/>
              </a:rPr>
              <a:t>OSNOVNI POJMOVI U Postupku prezuimanja</a:t>
            </a:r>
            <a:br>
              <a:rPr lang="sr-Latn-ME" sz="2700" dirty="0" smtClean="0">
                <a:solidFill>
                  <a:srgbClr val="FFC000"/>
                </a:solidFill>
                <a:latin typeface="Lucida Bright" panose="02040602050505020304" pitchFamily="18" charset="0"/>
              </a:rPr>
            </a:br>
            <a:r>
              <a:rPr lang="sr-Latn-ME" sz="2700" dirty="0" smtClean="0">
                <a:solidFill>
                  <a:srgbClr val="FFC000"/>
                </a:solidFill>
                <a:latin typeface="Lucida Bright" panose="02040602050505020304" pitchFamily="18" charset="0"/>
              </a:rPr>
              <a:t> akcionarkih Društava U CRNOJ GORI</a:t>
            </a:r>
            <a:br>
              <a:rPr lang="sr-Latn-ME" sz="2700" dirty="0" smtClean="0">
                <a:solidFill>
                  <a:srgbClr val="FFC000"/>
                </a:solidFill>
                <a:latin typeface="Lucida Bright" panose="02040602050505020304" pitchFamily="18" charset="0"/>
              </a:rPr>
            </a:br>
            <a:r>
              <a:rPr lang="sr-Latn-ME" sz="2000" dirty="0" smtClean="0">
                <a:latin typeface="Lucida Bright" panose="02040602050505020304" pitchFamily="18" charset="0"/>
              </a:rPr>
              <a:t>(Član </a:t>
            </a:r>
            <a:r>
              <a:rPr lang="sr-Latn-ME" sz="2000" dirty="0" smtClean="0">
                <a:latin typeface="Lucida Bright" panose="02040602050505020304" pitchFamily="18" charset="0"/>
              </a:rPr>
              <a:t>2. </a:t>
            </a:r>
            <a:r>
              <a:rPr lang="sr-Latn-ME" sz="2000" dirty="0" smtClean="0">
                <a:latin typeface="Lucida Bright" panose="02040602050505020304" pitchFamily="18" charset="0"/>
              </a:rPr>
              <a:t>Zakona o preuzimanju </a:t>
            </a:r>
            <a:r>
              <a:rPr lang="sr-Latn-ME" sz="2000" dirty="0" smtClean="0">
                <a:latin typeface="Lucida Bright" panose="02040602050505020304" pitchFamily="18" charset="0"/>
              </a:rPr>
              <a:t>AKCIONARSKIH DRUŠTAVA - Z</a:t>
            </a:r>
            <a:r>
              <a:rPr lang="sr-Latn-ME" sz="2000" cap="none" dirty="0" smtClean="0">
                <a:latin typeface="Lucida Bright" panose="02040602050505020304" pitchFamily="18" charset="0"/>
              </a:rPr>
              <a:t>o</a:t>
            </a:r>
            <a:r>
              <a:rPr lang="sr-Latn-ME" sz="2000" dirty="0" smtClean="0">
                <a:latin typeface="Lucida Bright" panose="02040602050505020304" pitchFamily="18" charset="0"/>
              </a:rPr>
              <a:t>PAD)</a:t>
            </a:r>
            <a:endParaRPr lang="sr-Latn-ME" sz="2000" dirty="0">
              <a:latin typeface="Lucida Bright" panose="020406020505050203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950" b="1" dirty="0" smtClean="0">
                <a:solidFill>
                  <a:srgbClr val="FFFF99"/>
                </a:solidFill>
                <a:effectLst/>
                <a:latin typeface="Lucida Bright" panose="02040602050505020304" pitchFamily="18" charset="0"/>
              </a:rPr>
              <a:t>EMITENT.</a:t>
            </a:r>
            <a:r>
              <a:rPr lang="sr-Latn-ME" sz="1950" b="1" dirty="0">
                <a:effectLst/>
                <a:latin typeface="Lucida Bright" panose="02040602050505020304" pitchFamily="18" charset="0"/>
              </a:rPr>
              <a:t> </a:t>
            </a:r>
            <a:r>
              <a:rPr lang="sr-Latn-ME" sz="1950" dirty="0" smtClean="0">
                <a:effectLst/>
                <a:latin typeface="Lucida Bright" panose="02040602050505020304" pitchFamily="18" charset="0"/>
              </a:rPr>
              <a:t>Akcionarsko </a:t>
            </a:r>
            <a:r>
              <a:rPr lang="sr-Latn-ME" sz="1950" dirty="0">
                <a:effectLst/>
                <a:latin typeface="Lucida Bright" panose="02040602050505020304" pitchFamily="18" charset="0"/>
              </a:rPr>
              <a:t>društvo upisano u Registar emitenata kod </a:t>
            </a:r>
            <a:r>
              <a:rPr lang="sr-Latn-ME" sz="1950" dirty="0" smtClean="0">
                <a:effectLst/>
                <a:latin typeface="Lucida Bright" panose="02040602050505020304" pitchFamily="18" charset="0"/>
              </a:rPr>
              <a:t>Komisije za tržište </a:t>
            </a:r>
            <a:r>
              <a:rPr lang="sr-Latn-ME" sz="1950" dirty="0" smtClean="0">
                <a:effectLst/>
                <a:latin typeface="Lucida Bright" panose="02040602050505020304" pitchFamily="18" charset="0"/>
              </a:rPr>
              <a:t>kapitala (Da li to mora biti društvo registrovano u CRPS-u/Crnoj Gori?; Tretman društava registrovanih u zemlji članici EU – član 3 ZoPAD). </a:t>
            </a:r>
            <a:endParaRPr lang="sr-Latn-ME" sz="1950" dirty="0">
              <a:effectLst/>
              <a:latin typeface="Lucida Bright" panose="02040602050505020304" pitchFamily="18" charset="0"/>
            </a:endParaRPr>
          </a:p>
          <a:p>
            <a:pPr algn="just">
              <a:lnSpc>
                <a:spcPct val="100000"/>
              </a:lnSpc>
            </a:pPr>
            <a:r>
              <a:rPr lang="sr-Latn-ME" sz="1950" b="1" dirty="0" smtClean="0">
                <a:solidFill>
                  <a:srgbClr val="FFFF99"/>
                </a:solidFill>
                <a:effectLst/>
                <a:latin typeface="Lucida Bright" panose="02040602050505020304" pitchFamily="18" charset="0"/>
              </a:rPr>
              <a:t>STICALAC</a:t>
            </a:r>
            <a:r>
              <a:rPr lang="sr-Latn-ME" sz="1950" b="1" dirty="0">
                <a:solidFill>
                  <a:srgbClr val="FFFF99"/>
                </a:solidFill>
                <a:effectLst/>
                <a:latin typeface="Lucida Bright" panose="02040602050505020304" pitchFamily="18" charset="0"/>
              </a:rPr>
              <a:t>. </a:t>
            </a:r>
            <a:r>
              <a:rPr lang="sr-Latn-ME" sz="1950" dirty="0" smtClean="0">
                <a:effectLst/>
                <a:latin typeface="Lucida Bright" panose="02040602050505020304" pitchFamily="18" charset="0"/>
              </a:rPr>
              <a:t>Pravno </a:t>
            </a:r>
            <a:r>
              <a:rPr lang="sr-Latn-ME" sz="1950" dirty="0">
                <a:effectLst/>
                <a:latin typeface="Lucida Bright" panose="02040602050505020304" pitchFamily="18" charset="0"/>
              </a:rPr>
              <a:t>ili fizičko lice koje posredno ili neposredno </a:t>
            </a:r>
            <a:r>
              <a:rPr lang="sr-Latn-ME" sz="1950" dirty="0" smtClean="0">
                <a:effectLst/>
                <a:latin typeface="Lucida Bright" panose="02040602050505020304" pitchFamily="18" charset="0"/>
              </a:rPr>
              <a:t>stekne (</a:t>
            </a:r>
            <a:r>
              <a:rPr lang="sr-Latn-ME" sz="1950" dirty="0" smtClean="0">
                <a:solidFill>
                  <a:srgbClr val="FFFF99"/>
                </a:solidFill>
                <a:effectLst/>
                <a:latin typeface="Lucida Bright" panose="02040602050505020304" pitchFamily="18" charset="0"/>
              </a:rPr>
              <a:t>preuzimalac</a:t>
            </a:r>
            <a:r>
              <a:rPr lang="sr-Latn-ME" sz="1950" dirty="0" smtClean="0">
                <a:effectLst/>
                <a:latin typeface="Lucida Bright" panose="02040602050505020304" pitchFamily="18" charset="0"/>
              </a:rPr>
              <a:t>) </a:t>
            </a:r>
            <a:r>
              <a:rPr lang="sr-Latn-ME" sz="1950" dirty="0">
                <a:effectLst/>
                <a:latin typeface="Lucida Bright" panose="02040602050505020304" pitchFamily="18" charset="0"/>
              </a:rPr>
              <a:t>ili namjerava </a:t>
            </a:r>
            <a:r>
              <a:rPr lang="sr-Latn-ME" sz="1950" dirty="0" smtClean="0">
                <a:solidFill>
                  <a:srgbClr val="FFFF99"/>
                </a:solidFill>
                <a:effectLst/>
                <a:latin typeface="Lucida Bright" panose="02040602050505020304" pitchFamily="18" charset="0"/>
              </a:rPr>
              <a:t>(ponuđač)</a:t>
            </a:r>
            <a:r>
              <a:rPr lang="sr-Latn-ME" sz="1950" dirty="0" smtClean="0">
                <a:effectLst/>
                <a:latin typeface="Lucida Bright" panose="02040602050505020304" pitchFamily="18" charset="0"/>
              </a:rPr>
              <a:t> da </a:t>
            </a:r>
            <a:r>
              <a:rPr lang="sr-Latn-ME" sz="1950" dirty="0">
                <a:effectLst/>
                <a:latin typeface="Lucida Bright" panose="02040602050505020304" pitchFamily="18" charset="0"/>
              </a:rPr>
              <a:t>stekne više od </a:t>
            </a:r>
            <a:r>
              <a:rPr lang="sr-Latn-ME" sz="1950" dirty="0" smtClean="0">
                <a:effectLst/>
                <a:latin typeface="Lucida Bright" panose="02040602050505020304" pitchFamily="18" charset="0"/>
              </a:rPr>
              <a:t>30% akcija </a:t>
            </a:r>
            <a:r>
              <a:rPr lang="sr-Latn-ME" sz="1950" dirty="0">
                <a:effectLst/>
                <a:latin typeface="Lucida Bright" panose="02040602050505020304" pitchFamily="18" charset="0"/>
              </a:rPr>
              <a:t>sa pravom glasa emitenta, kao i lice koje objavi dobrovoljnu javnu ponudu za preuzimanje, </a:t>
            </a:r>
            <a:r>
              <a:rPr lang="sr-Latn-ME" sz="1950" dirty="0" smtClean="0">
                <a:effectLst/>
                <a:latin typeface="Lucida Bright" panose="02040602050505020304" pitchFamily="18" charset="0"/>
              </a:rPr>
              <a:t>bez namjere </a:t>
            </a:r>
            <a:r>
              <a:rPr lang="sr-Latn-ME" sz="1950" dirty="0">
                <a:effectLst/>
                <a:latin typeface="Lucida Bright" panose="02040602050505020304" pitchFamily="18" charset="0"/>
              </a:rPr>
              <a:t>da stekne 30% akcija sa pravom glasa </a:t>
            </a:r>
            <a:r>
              <a:rPr lang="sr-Latn-ME" sz="1950" dirty="0" smtClean="0">
                <a:effectLst/>
                <a:latin typeface="Lucida Bright" panose="02040602050505020304" pitchFamily="18" charset="0"/>
              </a:rPr>
              <a:t>emitenta </a:t>
            </a:r>
            <a:r>
              <a:rPr lang="sr-Latn-ME" sz="1950" dirty="0" smtClean="0">
                <a:solidFill>
                  <a:srgbClr val="FFFF99"/>
                </a:solidFill>
                <a:effectLst/>
                <a:latin typeface="Lucida Bright" panose="02040602050505020304" pitchFamily="18" charset="0"/>
              </a:rPr>
              <a:t>(ponuđač)</a:t>
            </a:r>
            <a:r>
              <a:rPr lang="sr-Latn-ME" sz="1950" dirty="0" smtClean="0">
                <a:effectLst/>
                <a:latin typeface="Lucida Bright" panose="02040602050505020304" pitchFamily="18" charset="0"/>
              </a:rPr>
              <a:t>;</a:t>
            </a:r>
          </a:p>
          <a:p>
            <a:pPr algn="just">
              <a:lnSpc>
                <a:spcPct val="100000"/>
              </a:lnSpc>
            </a:pPr>
            <a:r>
              <a:rPr lang="sr-Latn-ME" sz="1950" b="1" dirty="0" smtClean="0">
                <a:solidFill>
                  <a:srgbClr val="FFFF99"/>
                </a:solidFill>
                <a:effectLst/>
                <a:latin typeface="Lucida Bright" panose="02040602050505020304" pitchFamily="18" charset="0"/>
              </a:rPr>
              <a:t>JAVNA PONUDA ZA PREUZIMANJE. </a:t>
            </a:r>
            <a:r>
              <a:rPr lang="sr-Latn-ME" sz="1950" b="1" dirty="0" smtClean="0">
                <a:effectLst/>
                <a:latin typeface="Lucida Bright" panose="02040602050505020304" pitchFamily="18" charset="0"/>
              </a:rPr>
              <a:t> (svrha – kontrola nad emitentom)</a:t>
            </a:r>
            <a:endParaRPr lang="sr-Latn-ME" sz="1950" b="1" dirty="0" smtClean="0">
              <a:solidFill>
                <a:srgbClr val="FFFF99"/>
              </a:solidFill>
              <a:effectLst/>
              <a:latin typeface="Lucida Bright" panose="02040602050505020304" pitchFamily="18" charset="0"/>
            </a:endParaRPr>
          </a:p>
          <a:p>
            <a:pPr algn="just">
              <a:lnSpc>
                <a:spcPct val="100000"/>
              </a:lnSpc>
            </a:pPr>
            <a:r>
              <a:rPr lang="sr-Latn-ME" sz="1950" b="1" dirty="0" smtClean="0">
                <a:solidFill>
                  <a:srgbClr val="FFFF99"/>
                </a:solidFill>
                <a:effectLst/>
                <a:latin typeface="Lucida Bright" panose="02040602050505020304" pitchFamily="18" charset="0"/>
              </a:rPr>
              <a:t>OVLAŠĆENI UČESNICI NA TRŽIŠTU HOV</a:t>
            </a:r>
            <a:r>
              <a:rPr lang="sr-Latn-ME" sz="1950" dirty="0" smtClean="0">
                <a:solidFill>
                  <a:srgbClr val="FFFF99"/>
                </a:solidFill>
                <a:effectLst/>
                <a:latin typeface="Lucida Bright" panose="02040602050505020304" pitchFamily="18" charset="0"/>
              </a:rPr>
              <a:t>. </a:t>
            </a:r>
          </a:p>
          <a:p>
            <a:pPr algn="just">
              <a:lnSpc>
                <a:spcPct val="100000"/>
              </a:lnSpc>
            </a:pPr>
            <a:r>
              <a:rPr lang="sr-Latn-ME" sz="1950" b="1" dirty="0" smtClean="0">
                <a:solidFill>
                  <a:srgbClr val="FFFF99"/>
                </a:solidFill>
                <a:effectLst/>
                <a:latin typeface="Lucida Bright" panose="02040602050505020304" pitchFamily="18" charset="0"/>
              </a:rPr>
              <a:t>POVEZANA LICA.</a:t>
            </a:r>
            <a:r>
              <a:rPr lang="sr-Latn-ME" sz="1950" b="1" dirty="0" smtClean="0">
                <a:effectLst/>
                <a:latin typeface="Lucida Bright" panose="02040602050505020304" pitchFamily="18" charset="0"/>
              </a:rPr>
              <a:t> </a:t>
            </a:r>
            <a:r>
              <a:rPr lang="sr-Latn-ME" sz="1950" dirty="0" smtClean="0">
                <a:effectLst/>
                <a:latin typeface="Lucida Bright" panose="02040602050505020304" pitchFamily="18" charset="0"/>
              </a:rPr>
              <a:t>Međusobno povezana lica (krvno i tazbinsko srodstvo; ugovorna povezivanja, odnos matičnog (kontrolnog) i zavisnog (kontrolisanog) društva – pojam kontrole u ZoPAD)</a:t>
            </a:r>
          </a:p>
          <a:p>
            <a:pPr algn="just">
              <a:lnSpc>
                <a:spcPct val="100000"/>
              </a:lnSpc>
            </a:pPr>
            <a:r>
              <a:rPr lang="sr-Latn-ME" sz="1950" b="1" dirty="0" smtClean="0">
                <a:solidFill>
                  <a:srgbClr val="FFFF99"/>
                </a:solidFill>
                <a:effectLst/>
                <a:latin typeface="Lucida Bright" panose="02040602050505020304" pitchFamily="18" charset="0"/>
              </a:rPr>
              <a:t>ZAJEDNIČKO DJELOVANJE.</a:t>
            </a:r>
            <a:r>
              <a:rPr lang="sr-Latn-ME" sz="1950" b="1" dirty="0" smtClean="0">
                <a:effectLst/>
                <a:latin typeface="Lucida Bright" panose="02040602050505020304" pitchFamily="18" charset="0"/>
              </a:rPr>
              <a:t> </a:t>
            </a:r>
          </a:p>
          <a:p>
            <a:pPr algn="just">
              <a:lnSpc>
                <a:spcPct val="100000"/>
              </a:lnSpc>
            </a:pPr>
            <a:r>
              <a:rPr lang="sr-Latn-ME" sz="1950" b="1" dirty="0" smtClean="0">
                <a:solidFill>
                  <a:srgbClr val="FFFF99"/>
                </a:solidFill>
                <a:effectLst/>
                <a:latin typeface="Lucida Bright" panose="02040602050505020304" pitchFamily="18" charset="0"/>
              </a:rPr>
              <a:t>KASTODI LICE. </a:t>
            </a:r>
            <a:r>
              <a:rPr lang="sr-Latn-ME" sz="1950" b="1" dirty="0" smtClean="0">
                <a:effectLst/>
                <a:latin typeface="Lucida Bright" panose="02040602050505020304" pitchFamily="18" charset="0"/>
              </a:rPr>
              <a:t>(što su kastodi poslovi?)</a:t>
            </a:r>
          </a:p>
          <a:p>
            <a:pPr algn="just">
              <a:lnSpc>
                <a:spcPct val="100000"/>
              </a:lnSpc>
            </a:pPr>
            <a:endParaRPr lang="sr-Latn-ME" b="1" dirty="0" smtClean="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spTree>
    <p:extLst>
      <p:ext uri="{BB962C8B-B14F-4D97-AF65-F5344CB8AC3E}">
        <p14:creationId xmlns:p14="http://schemas.microsoft.com/office/powerpoint/2010/main" val="937993938"/>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332656"/>
            <a:ext cx="12025336" cy="1296144"/>
          </a:xfrm>
        </p:spPr>
        <p:txBody>
          <a:bodyPr>
            <a:noAutofit/>
          </a:bodyPr>
          <a:lstStyle/>
          <a:p>
            <a:r>
              <a:rPr lang="sr-Latn-ME" sz="2700" dirty="0" smtClean="0">
                <a:solidFill>
                  <a:srgbClr val="FFC000"/>
                </a:solidFill>
                <a:latin typeface="Lucida Bright" panose="02040602050505020304" pitchFamily="18" charset="0"/>
              </a:rPr>
              <a:t>PRINCIPI NA KOJIMA SE ZASNIVA Postupak </a:t>
            </a:r>
            <a:r>
              <a:rPr lang="sr-Latn-ME" sz="2700" dirty="0" smtClean="0">
                <a:solidFill>
                  <a:srgbClr val="FFC000"/>
                </a:solidFill>
                <a:latin typeface="Lucida Bright" panose="02040602050505020304" pitchFamily="18" charset="0"/>
              </a:rPr>
              <a:t>prezuimanja</a:t>
            </a:r>
            <a:br>
              <a:rPr lang="sr-Latn-ME" sz="2700" dirty="0" smtClean="0">
                <a:solidFill>
                  <a:srgbClr val="FFC000"/>
                </a:solidFill>
                <a:latin typeface="Lucida Bright" panose="02040602050505020304" pitchFamily="18" charset="0"/>
              </a:rPr>
            </a:br>
            <a:r>
              <a:rPr lang="sr-Latn-ME" sz="2700" dirty="0" smtClean="0">
                <a:solidFill>
                  <a:srgbClr val="FFC000"/>
                </a:solidFill>
                <a:latin typeface="Lucida Bright" panose="02040602050505020304" pitchFamily="18" charset="0"/>
              </a:rPr>
              <a:t> akcionarkih Društava U CRNOJ GORI</a:t>
            </a:r>
            <a:br>
              <a:rPr lang="sr-Latn-ME" sz="2700" dirty="0" smtClean="0">
                <a:solidFill>
                  <a:srgbClr val="FFC000"/>
                </a:solidFill>
                <a:latin typeface="Lucida Bright" panose="02040602050505020304" pitchFamily="18" charset="0"/>
              </a:rPr>
            </a:br>
            <a:r>
              <a:rPr lang="sr-Latn-ME" sz="2000" dirty="0" smtClean="0">
                <a:latin typeface="Lucida Bright" panose="02040602050505020304" pitchFamily="18" charset="0"/>
              </a:rPr>
              <a:t>(Član </a:t>
            </a:r>
            <a:r>
              <a:rPr lang="sr-Latn-ME" sz="2000" dirty="0" smtClean="0">
                <a:latin typeface="Lucida Bright" panose="02040602050505020304" pitchFamily="18" charset="0"/>
              </a:rPr>
              <a:t>3. </a:t>
            </a:r>
            <a:r>
              <a:rPr lang="sr-Latn-ME" sz="2000" dirty="0" smtClean="0">
                <a:latin typeface="Lucida Bright" panose="02040602050505020304" pitchFamily="18" charset="0"/>
              </a:rPr>
              <a:t>Zakona o preuzimanju </a:t>
            </a:r>
            <a:r>
              <a:rPr lang="sr-Latn-ME" sz="2000" dirty="0" smtClean="0">
                <a:latin typeface="Lucida Bright" panose="02040602050505020304" pitchFamily="18" charset="0"/>
              </a:rPr>
              <a:t>AKCIONARSKIH DRUŠTAVA - Z</a:t>
            </a:r>
            <a:r>
              <a:rPr lang="sr-Latn-ME" sz="2000" cap="none" dirty="0" smtClean="0">
                <a:latin typeface="Lucida Bright" panose="02040602050505020304" pitchFamily="18" charset="0"/>
              </a:rPr>
              <a:t>o</a:t>
            </a:r>
            <a:r>
              <a:rPr lang="sr-Latn-ME" sz="2000" dirty="0" smtClean="0">
                <a:latin typeface="Lucida Bright" panose="02040602050505020304" pitchFamily="18" charset="0"/>
              </a:rPr>
              <a:t>PAD)</a:t>
            </a:r>
            <a:endParaRPr lang="sr-Latn-ME" sz="2000" dirty="0">
              <a:latin typeface="Lucida Bright" panose="020406020505050203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b="1" dirty="0" smtClean="0">
                <a:solidFill>
                  <a:srgbClr val="FFFF99"/>
                </a:solidFill>
                <a:effectLst/>
                <a:latin typeface="Lucida Bright" panose="02040602050505020304" pitchFamily="18" charset="0"/>
              </a:rPr>
              <a:t>Ravnopravnost</a:t>
            </a:r>
            <a:r>
              <a:rPr lang="sr-Latn-ME" b="1" dirty="0" smtClean="0">
                <a:effectLst/>
                <a:latin typeface="Lucida Bright" panose="02040602050505020304" pitchFamily="18" charset="0"/>
              </a:rPr>
              <a:t> akcionara čije su akcije predmet ponude/preuzimanja</a:t>
            </a:r>
          </a:p>
          <a:p>
            <a:pPr algn="just">
              <a:lnSpc>
                <a:spcPct val="100000"/>
              </a:lnSpc>
            </a:pPr>
            <a:r>
              <a:rPr lang="sr-Latn-ME" b="1" dirty="0" smtClean="0">
                <a:effectLst/>
                <a:latin typeface="Lucida Bright" panose="02040602050505020304" pitchFamily="18" charset="0"/>
              </a:rPr>
              <a:t>Ostavljanje </a:t>
            </a:r>
            <a:r>
              <a:rPr lang="sr-Latn-ME" b="1" dirty="0" smtClean="0">
                <a:solidFill>
                  <a:srgbClr val="FFFF99"/>
                </a:solidFill>
                <a:effectLst/>
                <a:latin typeface="Lucida Bright" panose="02040602050505020304" pitchFamily="18" charset="0"/>
              </a:rPr>
              <a:t>dovoljno vremena </a:t>
            </a:r>
            <a:r>
              <a:rPr lang="sr-Latn-ME" b="1" dirty="0" smtClean="0">
                <a:effectLst/>
                <a:latin typeface="Lucida Bright" panose="02040602050505020304" pitchFamily="18" charset="0"/>
              </a:rPr>
              <a:t>i obezbjeđivanje </a:t>
            </a:r>
            <a:r>
              <a:rPr lang="sr-Latn-ME" b="1" dirty="0" smtClean="0">
                <a:solidFill>
                  <a:srgbClr val="FFFF99"/>
                </a:solidFill>
                <a:effectLst/>
                <a:latin typeface="Lucida Bright" panose="02040602050505020304" pitchFamily="18" charset="0"/>
              </a:rPr>
              <a:t>adekvatnih informacija </a:t>
            </a:r>
            <a:r>
              <a:rPr lang="sr-Latn-ME" b="1" dirty="0" smtClean="0">
                <a:effectLst/>
                <a:latin typeface="Lucida Bright" panose="02040602050505020304" pitchFamily="18" charset="0"/>
              </a:rPr>
              <a:t>ponuđenim akcionarima da donesu adekvatnu odluku o ponudi za preuzimanje akcija</a:t>
            </a:r>
          </a:p>
          <a:p>
            <a:pPr algn="just">
              <a:lnSpc>
                <a:spcPct val="100000"/>
              </a:lnSpc>
            </a:pPr>
            <a:r>
              <a:rPr lang="sr-Latn-ME" b="1" dirty="0" smtClean="0">
                <a:effectLst/>
                <a:latin typeface="Lucida Bright" panose="02040602050505020304" pitchFamily="18" charset="0"/>
              </a:rPr>
              <a:t>Obaveza postupanja organa upravljanja i rukovođenja emitenta (kojih, konkretno?) da postupaju </a:t>
            </a:r>
            <a:r>
              <a:rPr lang="sr-Latn-ME" b="1" dirty="0" smtClean="0">
                <a:solidFill>
                  <a:srgbClr val="FFFF99"/>
                </a:solidFill>
                <a:effectLst/>
                <a:latin typeface="Lucida Bright" panose="02040602050505020304" pitchFamily="18" charset="0"/>
              </a:rPr>
              <a:t>u najboljem interesu emitenta</a:t>
            </a:r>
            <a:r>
              <a:rPr lang="sr-Latn-ME" b="1" dirty="0" smtClean="0">
                <a:effectLst/>
                <a:latin typeface="Lucida Bright" panose="02040602050505020304" pitchFamily="18" charset="0"/>
              </a:rPr>
              <a:t> i ostvare najbolje moguće uslove za informisano i kompetentno odlučivanje postojećih akcionara o ponudi</a:t>
            </a:r>
          </a:p>
          <a:p>
            <a:pPr algn="just">
              <a:lnSpc>
                <a:spcPct val="100000"/>
              </a:lnSpc>
            </a:pPr>
            <a:r>
              <a:rPr lang="sr-Latn-ME" b="1" dirty="0" smtClean="0">
                <a:solidFill>
                  <a:srgbClr val="FFFF99"/>
                </a:solidFill>
                <a:effectLst/>
                <a:latin typeface="Lucida Bright" panose="02040602050505020304" pitchFamily="18" charset="0"/>
              </a:rPr>
              <a:t>Obaveza efikasnog sprovođenja postupka preuzimanja </a:t>
            </a:r>
            <a:r>
              <a:rPr lang="sr-Latn-ME" b="1" dirty="0" smtClean="0">
                <a:effectLst/>
                <a:latin typeface="Lucida Bright" panose="02040602050505020304" pitchFamily="18" charset="0"/>
              </a:rPr>
              <a:t>od strane sticaoca i emitenta (i zajedničkog djelovanja u tom smislu) kako bi emitent što kraće vrijeme ograničen u sprovođenju poslovnih aktivnosti</a:t>
            </a:r>
          </a:p>
          <a:p>
            <a:pPr algn="just">
              <a:lnSpc>
                <a:spcPct val="100000"/>
              </a:lnSpc>
            </a:pPr>
            <a:r>
              <a:rPr lang="sr-Latn-ME" b="1" dirty="0" smtClean="0">
                <a:solidFill>
                  <a:srgbClr val="FFFF99"/>
                </a:solidFill>
                <a:effectLst/>
                <a:latin typeface="Lucida Bright" panose="02040602050505020304" pitchFamily="18" charset="0"/>
              </a:rPr>
              <a:t>Zabrana sticaocu i drugim licima </a:t>
            </a:r>
            <a:r>
              <a:rPr lang="sr-Latn-ME" b="1" dirty="0" smtClean="0">
                <a:effectLst/>
                <a:latin typeface="Lucida Bright" panose="02040602050505020304" pitchFamily="18" charset="0"/>
              </a:rPr>
              <a:t>koja učestvuju u postupku </a:t>
            </a:r>
            <a:r>
              <a:rPr lang="sr-Latn-ME" b="1" dirty="0">
                <a:effectLst/>
                <a:latin typeface="Lucida Bright" panose="02040602050505020304" pitchFamily="18" charset="0"/>
              </a:rPr>
              <a:t>preuzimanja </a:t>
            </a:r>
            <a:r>
              <a:rPr lang="sr-Latn-ME" b="1" dirty="0" smtClean="0">
                <a:solidFill>
                  <a:srgbClr val="FFFF99"/>
                </a:solidFill>
                <a:effectLst/>
                <a:latin typeface="Lucida Bright" panose="02040602050505020304" pitchFamily="18" charset="0"/>
              </a:rPr>
              <a:t>da vještački utiču na rast </a:t>
            </a:r>
            <a:r>
              <a:rPr lang="sr-Latn-ME" b="1" dirty="0">
                <a:solidFill>
                  <a:srgbClr val="FFFF99"/>
                </a:solidFill>
                <a:effectLst/>
                <a:latin typeface="Lucida Bright" panose="02040602050505020304" pitchFamily="18" charset="0"/>
              </a:rPr>
              <a:t>ili pad cijena </a:t>
            </a:r>
            <a:r>
              <a:rPr lang="sr-Latn-ME" b="1" dirty="0" smtClean="0">
                <a:solidFill>
                  <a:srgbClr val="FFFF99"/>
                </a:solidFill>
                <a:effectLst/>
                <a:latin typeface="Lucida Bright" panose="02040602050505020304" pitchFamily="18" charset="0"/>
              </a:rPr>
              <a:t>HoV</a:t>
            </a:r>
            <a:r>
              <a:rPr lang="sr-Latn-ME" b="1" dirty="0" smtClean="0">
                <a:effectLst/>
                <a:latin typeface="Lucida Bright" panose="02040602050505020304" pitchFamily="18" charset="0"/>
              </a:rPr>
              <a:t> sticaoca, emitenta ili trećeg društva na čiju tržišnu cijenu akcija može uticati sam postupak i time onemoguće </a:t>
            </a:r>
            <a:r>
              <a:rPr lang="sr-Latn-ME" b="1" dirty="0">
                <a:effectLst/>
                <a:latin typeface="Lucida Bright" panose="02040602050505020304" pitchFamily="18" charset="0"/>
              </a:rPr>
              <a:t>normalno funkcionisanje tržišta </a:t>
            </a:r>
            <a:r>
              <a:rPr lang="sr-Latn-ME" b="1" dirty="0" smtClean="0">
                <a:effectLst/>
                <a:latin typeface="Lucida Bright" panose="02040602050505020304" pitchFamily="18" charset="0"/>
              </a:rPr>
              <a:t>HoV</a:t>
            </a:r>
          </a:p>
          <a:p>
            <a:pPr algn="just">
              <a:lnSpc>
                <a:spcPct val="100000"/>
              </a:lnSpc>
            </a:pPr>
            <a:r>
              <a:rPr lang="sr-Latn-ME" b="1" dirty="0" smtClean="0">
                <a:solidFill>
                  <a:srgbClr val="FFFF99"/>
                </a:solidFill>
                <a:effectLst/>
                <a:latin typeface="Lucida Bright" panose="02040602050505020304" pitchFamily="18" charset="0"/>
              </a:rPr>
              <a:t>Obezbjeđivanje</a:t>
            </a:r>
            <a:r>
              <a:rPr lang="sr-Latn-ME" b="1" dirty="0" smtClean="0">
                <a:effectLst/>
                <a:latin typeface="Lucida Bright" panose="02040602050505020304" pitchFamily="18" charset="0"/>
              </a:rPr>
              <a:t>, od strane sticaoca, svih </a:t>
            </a:r>
            <a:r>
              <a:rPr lang="sr-Latn-ME" b="1" dirty="0" smtClean="0">
                <a:solidFill>
                  <a:srgbClr val="FFFF99"/>
                </a:solidFill>
                <a:effectLst/>
                <a:latin typeface="Lucida Bright" panose="02040602050505020304" pitchFamily="18" charset="0"/>
              </a:rPr>
              <a:t>sredstava potrebnih za otkup akcija </a:t>
            </a:r>
            <a:r>
              <a:rPr lang="sr-Latn-ME" b="1" dirty="0" smtClean="0">
                <a:effectLst/>
                <a:latin typeface="Lucida Bright" panose="02040602050505020304" pitchFamily="18" charset="0"/>
              </a:rPr>
              <a:t>koje su predmet ponude, u novčanom ili drugom obliku, u skladu sa zakonom. </a:t>
            </a:r>
            <a:endParaRPr lang="sr-Latn-ME" b="1" dirty="0">
              <a:effectLst/>
              <a:latin typeface="Lucida Bright" panose="02040602050505020304" pitchFamily="18" charset="0"/>
            </a:endParaRPr>
          </a:p>
        </p:txBody>
      </p:sp>
    </p:spTree>
    <p:extLst>
      <p:ext uri="{BB962C8B-B14F-4D97-AF65-F5344CB8AC3E}">
        <p14:creationId xmlns:p14="http://schemas.microsoft.com/office/powerpoint/2010/main" val="29918938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332656"/>
            <a:ext cx="12025336" cy="1296144"/>
          </a:xfrm>
        </p:spPr>
        <p:txBody>
          <a:bodyPr>
            <a:noAutofit/>
          </a:bodyPr>
          <a:lstStyle/>
          <a:p>
            <a:r>
              <a:rPr lang="sr-Latn-ME" sz="2700" dirty="0" smtClean="0">
                <a:solidFill>
                  <a:srgbClr val="FFC000"/>
                </a:solidFill>
                <a:latin typeface="Lucida Bright" panose="02040602050505020304" pitchFamily="18" charset="0"/>
              </a:rPr>
              <a:t>IZUZECI OD PRIMJENE Z</a:t>
            </a:r>
            <a:r>
              <a:rPr lang="sr-Latn-ME" sz="2700" cap="none" dirty="0" smtClean="0">
                <a:solidFill>
                  <a:srgbClr val="FFC000"/>
                </a:solidFill>
                <a:latin typeface="Lucida Bright" panose="02040602050505020304" pitchFamily="18" charset="0"/>
              </a:rPr>
              <a:t>o</a:t>
            </a:r>
            <a:r>
              <a:rPr lang="sr-Latn-ME" sz="2700" dirty="0" smtClean="0">
                <a:solidFill>
                  <a:srgbClr val="FFC000"/>
                </a:solidFill>
                <a:latin typeface="Lucida Bright" panose="02040602050505020304" pitchFamily="18" charset="0"/>
              </a:rPr>
              <a:t>pad </a:t>
            </a:r>
            <a:br>
              <a:rPr lang="sr-Latn-ME" sz="2700" dirty="0" smtClean="0">
                <a:solidFill>
                  <a:srgbClr val="FFC000"/>
                </a:solidFill>
                <a:latin typeface="Lucida Bright" panose="02040602050505020304" pitchFamily="18" charset="0"/>
              </a:rPr>
            </a:br>
            <a:r>
              <a:rPr lang="sr-Latn-ME" sz="2000" dirty="0" smtClean="0">
                <a:latin typeface="Lucida Bright" panose="02040602050505020304" pitchFamily="18" charset="0"/>
              </a:rPr>
              <a:t>(Član 5. </a:t>
            </a:r>
            <a:r>
              <a:rPr lang="sr-Latn-ME" sz="2000" dirty="0" smtClean="0">
                <a:latin typeface="Lucida Bright" panose="02040602050505020304" pitchFamily="18" charset="0"/>
              </a:rPr>
              <a:t>Zakona o preuzimanju </a:t>
            </a:r>
            <a:r>
              <a:rPr lang="sr-Latn-ME" sz="2000" dirty="0" smtClean="0">
                <a:latin typeface="Lucida Bright" panose="02040602050505020304" pitchFamily="18" charset="0"/>
              </a:rPr>
              <a:t>AKCIONARSKIH DRUŠTAVA - Z</a:t>
            </a:r>
            <a:r>
              <a:rPr lang="sr-Latn-ME" sz="2000" cap="none" dirty="0" smtClean="0">
                <a:latin typeface="Lucida Bright" panose="02040602050505020304" pitchFamily="18" charset="0"/>
              </a:rPr>
              <a:t>o</a:t>
            </a:r>
            <a:r>
              <a:rPr lang="sr-Latn-ME" sz="2000" dirty="0" smtClean="0">
                <a:latin typeface="Lucida Bright" panose="02040602050505020304" pitchFamily="18" charset="0"/>
              </a:rPr>
              <a:t>PAD)</a:t>
            </a:r>
            <a:endParaRPr lang="sr-Latn-ME" sz="2000" dirty="0">
              <a:latin typeface="Lucida Bright" panose="02040602050505020304" pitchFamily="18" charset="0"/>
            </a:endParaRPr>
          </a:p>
        </p:txBody>
      </p:sp>
      <p:sp>
        <p:nvSpPr>
          <p:cNvPr id="3" name="Content Placeholder 2"/>
          <p:cNvSpPr>
            <a:spLocks noGrp="1"/>
          </p:cNvSpPr>
          <p:nvPr>
            <p:ph idx="1"/>
          </p:nvPr>
        </p:nvSpPr>
        <p:spPr>
          <a:xfrm>
            <a:off x="115138" y="1916832"/>
            <a:ext cx="12025336" cy="4941168"/>
          </a:xfrm>
        </p:spPr>
        <p:txBody>
          <a:bodyPr>
            <a:noAutofit/>
          </a:bodyPr>
          <a:lstStyle/>
          <a:p>
            <a:pPr algn="just">
              <a:lnSpc>
                <a:spcPct val="100000"/>
              </a:lnSpc>
            </a:pPr>
            <a:r>
              <a:rPr lang="sr-Latn-ME" sz="1900" b="1" dirty="0" smtClean="0">
                <a:solidFill>
                  <a:srgbClr val="FFFF99"/>
                </a:solidFill>
                <a:effectLst/>
                <a:latin typeface="Lucida Bright" panose="02040602050505020304" pitchFamily="18" charset="0"/>
              </a:rPr>
              <a:t>POSTUPCI PRIVATIZACIJE </a:t>
            </a:r>
            <a:r>
              <a:rPr lang="sr-Latn-ME" sz="1900" b="1" dirty="0" smtClean="0">
                <a:effectLst/>
                <a:latin typeface="Lucida Bright" panose="02040602050505020304" pitchFamily="18" charset="0"/>
              </a:rPr>
              <a:t>(opravdanost izuzetka?)</a:t>
            </a:r>
            <a:endParaRPr lang="sr-Latn-ME" sz="1900" b="1" dirty="0" smtClean="0">
              <a:effectLst/>
              <a:latin typeface="Lucida Bright" panose="02040602050505020304" pitchFamily="18" charset="0"/>
            </a:endParaRPr>
          </a:p>
          <a:p>
            <a:pPr algn="just">
              <a:lnSpc>
                <a:spcPct val="100000"/>
              </a:lnSpc>
            </a:pPr>
            <a:r>
              <a:rPr lang="sr-Latn-ME" sz="1900" b="1" dirty="0" smtClean="0">
                <a:solidFill>
                  <a:srgbClr val="FFFF99"/>
                </a:solidFill>
                <a:effectLst/>
                <a:latin typeface="Lucida Bright" panose="02040602050505020304" pitchFamily="18" charset="0"/>
              </a:rPr>
              <a:t>NEOTPLAĆENE AKCIJE IZDATE U SKLADU SA ZAKONOM O SVOJINSKOJ I UPRAVLJAČKOJ TRANSFORMACIJI</a:t>
            </a:r>
          </a:p>
          <a:p>
            <a:pPr algn="just">
              <a:lnSpc>
                <a:spcPct val="100000"/>
              </a:lnSpc>
            </a:pPr>
            <a:r>
              <a:rPr lang="sr-Latn-ME" sz="1900" b="1" dirty="0" smtClean="0">
                <a:solidFill>
                  <a:srgbClr val="FFFF99"/>
                </a:solidFill>
                <a:effectLst/>
                <a:latin typeface="Lucida Bright" panose="02040602050505020304" pitchFamily="18" charset="0"/>
              </a:rPr>
              <a:t>OTVORENI INVESTICIONI FONDOVI </a:t>
            </a:r>
            <a:r>
              <a:rPr lang="sr-Latn-ME" sz="1900" b="1" dirty="0" smtClean="0">
                <a:effectLst/>
                <a:latin typeface="Lucida Bright" panose="02040602050505020304" pitchFamily="18" charset="0"/>
              </a:rPr>
              <a:t>(koja karakteristika otvorenih investicionih fondova de facto onemogućava primjenu ZoPAD na iste? Da li su ovi fondovi akcionarska društva?)</a:t>
            </a:r>
          </a:p>
          <a:p>
            <a:pPr algn="just">
              <a:lnSpc>
                <a:spcPct val="100000"/>
              </a:lnSpc>
            </a:pPr>
            <a:r>
              <a:rPr lang="sr-Latn-ME" sz="1900" b="1" dirty="0" smtClean="0">
                <a:solidFill>
                  <a:srgbClr val="FFFF99"/>
                </a:solidFill>
                <a:effectLst/>
                <a:latin typeface="Lucida Bright" panose="02040602050505020304" pitchFamily="18" charset="0"/>
              </a:rPr>
              <a:t>NA HOV KOJE IZDAJU CENTRALNE BANKE </a:t>
            </a:r>
            <a:r>
              <a:rPr lang="sr-Latn-ME" sz="1900" dirty="0" smtClean="0">
                <a:effectLst/>
                <a:latin typeface="Lucida Bright" panose="02040602050505020304" pitchFamily="18" charset="0"/>
              </a:rPr>
              <a:t>(budući da su HoV shodno ZoPAD akcije s pravom glasa, da li ovaj izuzetak ima smisla?)</a:t>
            </a:r>
            <a:endParaRPr lang="sr-Latn-ME" sz="1900" b="1" dirty="0" smtClean="0">
              <a:effectLst/>
              <a:latin typeface="Lucida Bright" panose="02040602050505020304" pitchFamily="18" charset="0"/>
            </a:endParaRPr>
          </a:p>
          <a:p>
            <a:pPr algn="just">
              <a:lnSpc>
                <a:spcPct val="100000"/>
              </a:lnSpc>
            </a:pPr>
            <a:r>
              <a:rPr lang="sr-Latn-ME" sz="1900" b="1" dirty="0" smtClean="0">
                <a:solidFill>
                  <a:srgbClr val="FFFF99"/>
                </a:solidFill>
                <a:effectLst/>
                <a:latin typeface="Lucida Bright" panose="02040602050505020304" pitchFamily="18" charset="0"/>
              </a:rPr>
              <a:t>KADA JE STICALAC AKCIJA DRŽAVA CRNA GORA </a:t>
            </a:r>
            <a:r>
              <a:rPr lang="sr-Latn-ME" sz="1900" b="1" dirty="0" smtClean="0">
                <a:effectLst/>
                <a:latin typeface="Lucida Bright" panose="02040602050505020304" pitchFamily="18" charset="0"/>
              </a:rPr>
              <a:t>(da li je ovaj izuzetak opravdan? Istupanje države kroz acta jure imperii i kroz acta jure gestionis – zašto zakonodavac nije napravio razliku?</a:t>
            </a:r>
            <a:r>
              <a:rPr lang="sr-Latn-ME" sz="1900" b="1" dirty="0" smtClean="0">
                <a:effectLst/>
                <a:latin typeface="Lucida Bright" panose="02040602050505020304" pitchFamily="18" charset="0"/>
              </a:rPr>
              <a:t> </a:t>
            </a:r>
          </a:p>
          <a:p>
            <a:pPr marL="0" indent="0" algn="just">
              <a:lnSpc>
                <a:spcPct val="100000"/>
              </a:lnSpc>
              <a:buNone/>
            </a:pPr>
            <a:r>
              <a:rPr lang="sr-Latn-ME" sz="1900" b="1" dirty="0" smtClean="0">
                <a:effectLst/>
                <a:latin typeface="Lucida Bright" panose="02040602050505020304" pitchFamily="18" charset="0"/>
              </a:rPr>
              <a:t>IZUZECI OD OBAVEZE ISTICANJA JAVNE PONUDE IZ ČLANA 11 ZoPAD:</a:t>
            </a:r>
          </a:p>
          <a:p>
            <a:pPr marL="0" indent="0" algn="just">
              <a:lnSpc>
                <a:spcPct val="100000"/>
              </a:lnSpc>
              <a:buNone/>
            </a:pPr>
            <a:r>
              <a:rPr lang="sr-Latn-ME" sz="1900" b="1" dirty="0" smtClean="0">
                <a:effectLst/>
                <a:latin typeface="Lucida Bright" panose="02040602050505020304" pitchFamily="18" charset="0"/>
              </a:rPr>
              <a:t>(Sticanje prilikom povaćanja kapitala; Sticanje po osnovu prava preče kupovine; Sticanje u postupku restrukturiranja, Sticanje u stečajnom postupku; Sticanje po osnovu nasljeđivanja; Sticanje po osnovu podjele bračne imovine itd.). </a:t>
            </a:r>
            <a:endParaRPr lang="sr-Latn-ME" sz="1900" b="1" dirty="0">
              <a:effectLst/>
              <a:latin typeface="Lucida Bright" panose="02040602050505020304" pitchFamily="18" charset="0"/>
            </a:endParaRPr>
          </a:p>
        </p:txBody>
      </p:sp>
    </p:spTree>
    <p:extLst>
      <p:ext uri="{BB962C8B-B14F-4D97-AF65-F5344CB8AC3E}">
        <p14:creationId xmlns:p14="http://schemas.microsoft.com/office/powerpoint/2010/main" val="3282295"/>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332656"/>
            <a:ext cx="12025336" cy="1296144"/>
          </a:xfrm>
        </p:spPr>
        <p:txBody>
          <a:bodyPr>
            <a:noAutofit/>
          </a:bodyPr>
          <a:lstStyle/>
          <a:p>
            <a:r>
              <a:rPr lang="sr-Latn-ME" sz="3200" dirty="0" smtClean="0">
                <a:solidFill>
                  <a:srgbClr val="FFC000"/>
                </a:solidFill>
                <a:latin typeface="Lucida Bright" panose="02040602050505020304" pitchFamily="18" charset="0"/>
              </a:rPr>
              <a:t>javna ponuda  za preuzimanje</a:t>
            </a:r>
            <a:endParaRPr lang="sr-Latn-ME" sz="3200" dirty="0">
              <a:latin typeface="Lucida Bright" panose="020406020505050203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b="1" dirty="0" smtClean="0">
                <a:solidFill>
                  <a:srgbClr val="FFFF99"/>
                </a:solidFill>
                <a:effectLst/>
                <a:latin typeface="Lucida Bright" panose="02040602050505020304" pitchFamily="18" charset="0"/>
              </a:rPr>
              <a:t>OBAVEZNA JAVNA PONUDA ZA PREUZIMANJE (član 7. ZoPAD)</a:t>
            </a:r>
          </a:p>
          <a:p>
            <a:pPr algn="just">
              <a:lnSpc>
                <a:spcPct val="100000"/>
              </a:lnSpc>
            </a:pPr>
            <a:r>
              <a:rPr lang="sr-Latn-ME" b="1" dirty="0">
                <a:effectLst/>
                <a:latin typeface="Lucida Bright" panose="02040602050505020304" pitchFamily="18" charset="0"/>
              </a:rPr>
              <a:t>Fizičko ili pravno lice koje samostalno ili sa povezanim licem, posredno ili neposredno, stekne akcije sa </a:t>
            </a:r>
            <a:r>
              <a:rPr lang="sr-Latn-ME" b="1" dirty="0" smtClean="0">
                <a:effectLst/>
                <a:latin typeface="Lucida Bright" panose="02040602050505020304" pitchFamily="18" charset="0"/>
              </a:rPr>
              <a:t>pravom glasa</a:t>
            </a:r>
            <a:r>
              <a:rPr lang="sr-Latn-ME" b="1" dirty="0">
                <a:effectLst/>
                <a:latin typeface="Lucida Bright" panose="02040602050505020304" pitchFamily="18" charset="0"/>
              </a:rPr>
              <a:t>, tako da zajedno sa akcijama koje je već posjedovalo, posjeduje više od 30% ukupnog broja akcija sa </a:t>
            </a:r>
            <a:r>
              <a:rPr lang="sr-Latn-ME" b="1" dirty="0" smtClean="0">
                <a:effectLst/>
                <a:latin typeface="Lucida Bright" panose="02040602050505020304" pitchFamily="18" charset="0"/>
              </a:rPr>
              <a:t>pravom glasa </a:t>
            </a:r>
            <a:r>
              <a:rPr lang="sr-Latn-ME" b="1" dirty="0">
                <a:effectLst/>
                <a:latin typeface="Lucida Bright" panose="02040602050505020304" pitchFamily="18" charset="0"/>
              </a:rPr>
              <a:t>emitenta, dužno je da objavi ponudu za preuzimanje akcija tog </a:t>
            </a:r>
            <a:r>
              <a:rPr lang="sr-Latn-ME" b="1" dirty="0" smtClean="0">
                <a:effectLst/>
                <a:latin typeface="Lucida Bright" panose="02040602050505020304" pitchFamily="18" charset="0"/>
              </a:rPr>
              <a:t>emitenta.</a:t>
            </a:r>
          </a:p>
          <a:p>
            <a:pPr algn="just">
              <a:lnSpc>
                <a:spcPct val="100000"/>
              </a:lnSpc>
            </a:pPr>
            <a:r>
              <a:rPr lang="sr-Latn-ME" b="1" dirty="0" smtClean="0">
                <a:effectLst/>
                <a:latin typeface="Lucida Bright" panose="02040602050505020304" pitchFamily="18" charset="0"/>
              </a:rPr>
              <a:t>Posredno sticanje postoji u slučaju ostvarivanja/sticanja kontrole u skladu s definicijom iz ZoPAD. </a:t>
            </a:r>
          </a:p>
          <a:p>
            <a:pPr algn="just">
              <a:lnSpc>
                <a:spcPct val="100000"/>
              </a:lnSpc>
            </a:pPr>
            <a:r>
              <a:rPr lang="sr-Latn-ME" b="1" dirty="0">
                <a:effectLst/>
                <a:latin typeface="Lucida Bright" panose="02040602050505020304" pitchFamily="18" charset="0"/>
              </a:rPr>
              <a:t>Sticalac </a:t>
            </a:r>
            <a:r>
              <a:rPr lang="sr-Latn-ME" b="1" dirty="0" smtClean="0">
                <a:effectLst/>
                <a:latin typeface="Lucida Bright" panose="02040602050505020304" pitchFamily="18" charset="0"/>
              </a:rPr>
              <a:t>je dužan </a:t>
            </a:r>
            <a:r>
              <a:rPr lang="sr-Latn-ME" b="1" dirty="0">
                <a:effectLst/>
                <a:latin typeface="Lucida Bright" panose="02040602050505020304" pitchFamily="18" charset="0"/>
              </a:rPr>
              <a:t>je da, najkasnije u roku od dva radna dana od dana sticanja </a:t>
            </a:r>
            <a:r>
              <a:rPr lang="sr-Latn-ME" b="1" dirty="0" smtClean="0">
                <a:effectLst/>
                <a:latin typeface="Lucida Bright" panose="02040602050505020304" pitchFamily="18" charset="0"/>
              </a:rPr>
              <a:t>s kojim prelazi </a:t>
            </a:r>
            <a:r>
              <a:rPr lang="sr-Latn-ME" b="1" dirty="0">
                <a:effectLst/>
                <a:latin typeface="Lucida Bright" panose="02040602050505020304" pitchFamily="18" charset="0"/>
              </a:rPr>
              <a:t>30% akcija sa pravom glasa emitenta, obavijesti emitenta i </a:t>
            </a:r>
            <a:r>
              <a:rPr lang="sr-Latn-ME" b="1" dirty="0" smtClean="0">
                <a:effectLst/>
                <a:latin typeface="Lucida Bright" panose="02040602050505020304" pitchFamily="18" charset="0"/>
              </a:rPr>
              <a:t>KTK o </a:t>
            </a:r>
            <a:r>
              <a:rPr lang="sr-Latn-ME" b="1" dirty="0">
                <a:effectLst/>
                <a:latin typeface="Lucida Bright" panose="02040602050505020304" pitchFamily="18" charset="0"/>
              </a:rPr>
              <a:t>donošenju </a:t>
            </a:r>
            <a:r>
              <a:rPr lang="sr-Latn-ME" b="1" dirty="0" smtClean="0">
                <a:effectLst/>
                <a:latin typeface="Lucida Bright" panose="02040602050505020304" pitchFamily="18" charset="0"/>
              </a:rPr>
              <a:t>od</a:t>
            </a:r>
          </a:p>
          <a:p>
            <a:pPr algn="just">
              <a:lnSpc>
                <a:spcPct val="100000"/>
              </a:lnSpc>
            </a:pPr>
            <a:r>
              <a:rPr lang="sr-Latn-ME" b="1" dirty="0" smtClean="0">
                <a:effectLst/>
                <a:latin typeface="Lucida Bright" panose="02040602050505020304" pitchFamily="18" charset="0"/>
              </a:rPr>
              <a:t>Odluku o sticanju sticalac objavljuje u </a:t>
            </a:r>
            <a:r>
              <a:rPr lang="sr-Latn-ME" b="1" dirty="0">
                <a:effectLst/>
                <a:latin typeface="Lucida Bright" panose="02040602050505020304" pitchFamily="18" charset="0"/>
              </a:rPr>
              <a:t>najmanje dva dnevna štampana medija koja </a:t>
            </a:r>
            <a:r>
              <a:rPr lang="sr-Latn-ME" b="1" dirty="0" smtClean="0">
                <a:effectLst/>
                <a:latin typeface="Lucida Bright" panose="02040602050505020304" pitchFamily="18" charset="0"/>
              </a:rPr>
              <a:t>se distribuiraju </a:t>
            </a:r>
            <a:r>
              <a:rPr lang="sr-Latn-ME" b="1" dirty="0">
                <a:effectLst/>
                <a:latin typeface="Lucida Bright" panose="02040602050505020304" pitchFamily="18" charset="0"/>
              </a:rPr>
              <a:t>na cijeloj teritoriji Crne Gore, u roku od četiri radna dana od dana sticanja akcijaluke o preuzimanju svih preostalih akcija emitenta sa pravom </a:t>
            </a:r>
            <a:r>
              <a:rPr lang="sr-Latn-ME" b="1" dirty="0" smtClean="0">
                <a:effectLst/>
                <a:latin typeface="Lucida Bright" panose="02040602050505020304" pitchFamily="18" charset="0"/>
              </a:rPr>
              <a:t>glasa. </a:t>
            </a:r>
          </a:p>
          <a:p>
            <a:pPr algn="just">
              <a:lnSpc>
                <a:spcPct val="100000"/>
              </a:lnSpc>
            </a:pPr>
            <a:r>
              <a:rPr lang="sr-Latn-ME" b="1" dirty="0">
                <a:effectLst/>
                <a:latin typeface="Lucida Bright" panose="02040602050505020304" pitchFamily="18" charset="0"/>
              </a:rPr>
              <a:t>Ovlašćeni učesnik od prijema obavještenja </a:t>
            </a:r>
            <a:r>
              <a:rPr lang="sr-Latn-ME" b="1" dirty="0" smtClean="0">
                <a:effectLst/>
                <a:latin typeface="Lucida Bright" panose="02040602050505020304" pitchFamily="18" charset="0"/>
              </a:rPr>
              <a:t>o odluci o sticanju (od strane CDA ili kastodija) ne </a:t>
            </a:r>
            <a:r>
              <a:rPr lang="sr-Latn-ME" b="1" dirty="0">
                <a:effectLst/>
                <a:latin typeface="Lucida Bright" panose="02040602050505020304" pitchFamily="18" charset="0"/>
              </a:rPr>
              <a:t>smije primati naloge sticaoca i/ili sa </a:t>
            </a:r>
            <a:r>
              <a:rPr lang="sr-Latn-ME" b="1" dirty="0" smtClean="0">
                <a:effectLst/>
                <a:latin typeface="Lucida Bright" panose="02040602050505020304" pitchFamily="18" charset="0"/>
              </a:rPr>
              <a:t>njim povezanih </a:t>
            </a:r>
            <a:r>
              <a:rPr lang="sr-Latn-ME" b="1" dirty="0">
                <a:effectLst/>
                <a:latin typeface="Lucida Bright" panose="02040602050505020304" pitchFamily="18" charset="0"/>
              </a:rPr>
              <a:t>lica za kupovinu akcija </a:t>
            </a:r>
            <a:r>
              <a:rPr lang="sr-Latn-ME" b="1" dirty="0" smtClean="0">
                <a:effectLst/>
                <a:latin typeface="Lucida Bright" panose="02040602050505020304" pitchFamily="18" charset="0"/>
              </a:rPr>
              <a:t>emitenta. </a:t>
            </a:r>
          </a:p>
        </p:txBody>
      </p:sp>
    </p:spTree>
    <p:extLst>
      <p:ext uri="{BB962C8B-B14F-4D97-AF65-F5344CB8AC3E}">
        <p14:creationId xmlns:p14="http://schemas.microsoft.com/office/powerpoint/2010/main" val="2429634025"/>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332656"/>
            <a:ext cx="12025336" cy="1296144"/>
          </a:xfrm>
        </p:spPr>
        <p:txBody>
          <a:bodyPr>
            <a:noAutofit/>
          </a:bodyPr>
          <a:lstStyle/>
          <a:p>
            <a:r>
              <a:rPr lang="sr-Latn-ME" sz="3200" dirty="0" smtClean="0">
                <a:solidFill>
                  <a:srgbClr val="FFC000"/>
                </a:solidFill>
                <a:latin typeface="Lucida Bright" panose="02040602050505020304" pitchFamily="18" charset="0"/>
              </a:rPr>
              <a:t>javna ponuda  za preuzimanje</a:t>
            </a:r>
            <a:endParaRPr lang="sr-Latn-ME" sz="3200" dirty="0">
              <a:latin typeface="Lucida Bright" panose="020406020505050203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b="1" dirty="0" smtClean="0">
                <a:solidFill>
                  <a:srgbClr val="FFFF99"/>
                </a:solidFill>
                <a:effectLst/>
                <a:latin typeface="Lucida Bright" panose="02040602050505020304" pitchFamily="18" charset="0"/>
              </a:rPr>
              <a:t>DOBROVOLJNA JAVNA PONUDA ZA PREUZIMANJE (član 8. ZoPAD)</a:t>
            </a:r>
          </a:p>
          <a:p>
            <a:pPr algn="just">
              <a:lnSpc>
                <a:spcPct val="100000"/>
              </a:lnSpc>
            </a:pPr>
            <a:r>
              <a:rPr lang="sr-Latn-ME" sz="1900" b="1" dirty="0">
                <a:effectLst/>
                <a:latin typeface="Lucida Bright" panose="02040602050505020304" pitchFamily="18" charset="0"/>
              </a:rPr>
              <a:t>Sticalac koji </a:t>
            </a:r>
            <a:r>
              <a:rPr lang="sr-Latn-ME" sz="1900" b="1" dirty="0" smtClean="0">
                <a:effectLst/>
                <a:latin typeface="Lucida Bright" panose="02040602050505020304" pitchFamily="18" charset="0"/>
              </a:rPr>
              <a:t>namjerava (dobrovoljno) da </a:t>
            </a:r>
            <a:r>
              <a:rPr lang="sr-Latn-ME" sz="1900" b="1" dirty="0">
                <a:effectLst/>
                <a:latin typeface="Lucida Bright" panose="02040602050505020304" pitchFamily="18" charset="0"/>
              </a:rPr>
              <a:t>izvrši </a:t>
            </a:r>
            <a:r>
              <a:rPr lang="sr-Latn-ME" sz="1900" b="1" dirty="0" smtClean="0">
                <a:effectLst/>
                <a:latin typeface="Lucida Bright" panose="02040602050505020304" pitchFamily="18" charset="0"/>
              </a:rPr>
              <a:t>preuzimanje</a:t>
            </a:r>
            <a:r>
              <a:rPr lang="sr-Latn-ME" sz="1900" b="1" dirty="0">
                <a:effectLst/>
                <a:latin typeface="Lucida Bright" panose="02040602050505020304" pitchFamily="18" charset="0"/>
              </a:rPr>
              <a:t>, dužan je </a:t>
            </a:r>
            <a:r>
              <a:rPr lang="sr-Latn-ME" sz="1900" b="1" dirty="0" smtClean="0">
                <a:effectLst/>
                <a:latin typeface="Lucida Bright" panose="02040602050505020304" pitchFamily="18" charset="0"/>
              </a:rPr>
              <a:t>obavijestiti </a:t>
            </a:r>
            <a:r>
              <a:rPr lang="sr-Latn-ME" sz="1900" b="1" dirty="0">
                <a:effectLst/>
                <a:latin typeface="Lucida Bright" panose="02040602050505020304" pitchFamily="18" charset="0"/>
              </a:rPr>
              <a:t>emitenta i </a:t>
            </a:r>
            <a:r>
              <a:rPr lang="sr-Latn-ME" sz="1900" b="1" dirty="0" smtClean="0">
                <a:effectLst/>
                <a:latin typeface="Lucida Bright" panose="02040602050505020304" pitchFamily="18" charset="0"/>
              </a:rPr>
              <a:t>KTK o </a:t>
            </a:r>
            <a:r>
              <a:rPr lang="sr-Latn-ME" sz="1900" b="1" dirty="0">
                <a:effectLst/>
                <a:latin typeface="Lucida Bright" panose="02040602050505020304" pitchFamily="18" charset="0"/>
              </a:rPr>
              <a:t>donošenju odluke </a:t>
            </a:r>
            <a:r>
              <a:rPr lang="sr-Latn-ME" sz="1900" b="1" dirty="0" smtClean="0">
                <a:effectLst/>
                <a:latin typeface="Lucida Bright" panose="02040602050505020304" pitchFamily="18" charset="0"/>
              </a:rPr>
              <a:t>o preuzimanju</a:t>
            </a:r>
            <a:r>
              <a:rPr lang="sr-Latn-ME" sz="1900" b="1" dirty="0">
                <a:effectLst/>
                <a:latin typeface="Lucida Bright" panose="02040602050505020304" pitchFamily="18" charset="0"/>
              </a:rPr>
              <a:t>, u roku od </a:t>
            </a:r>
            <a:r>
              <a:rPr lang="sr-Latn-ME" sz="1900" b="1" dirty="0" smtClean="0">
                <a:effectLst/>
                <a:latin typeface="Lucida Bright" panose="02040602050505020304" pitchFamily="18" charset="0"/>
              </a:rPr>
              <a:t>2 radna </a:t>
            </a:r>
            <a:r>
              <a:rPr lang="sr-Latn-ME" sz="1900" b="1" dirty="0">
                <a:effectLst/>
                <a:latin typeface="Lucida Bright" panose="02040602050505020304" pitchFamily="18" charset="0"/>
              </a:rPr>
              <a:t>dana od dana donošenja te odluke.</a:t>
            </a:r>
          </a:p>
          <a:p>
            <a:pPr algn="just">
              <a:lnSpc>
                <a:spcPct val="100000"/>
              </a:lnSpc>
            </a:pPr>
            <a:r>
              <a:rPr lang="sr-Latn-ME" sz="1900" b="1" dirty="0">
                <a:effectLst/>
                <a:latin typeface="Lucida Bright" panose="02040602050505020304" pitchFamily="18" charset="0"/>
              </a:rPr>
              <a:t>Objavljivanjem odluke </a:t>
            </a:r>
            <a:r>
              <a:rPr lang="sr-Latn-ME" sz="1900" b="1" dirty="0" smtClean="0">
                <a:effectLst/>
                <a:latin typeface="Lucida Bright" panose="02040602050505020304" pitchFamily="18" charset="0"/>
              </a:rPr>
              <a:t>o preuzimanju, za </a:t>
            </a:r>
            <a:r>
              <a:rPr lang="sr-Latn-ME" sz="1900" b="1" dirty="0">
                <a:effectLst/>
                <a:latin typeface="Lucida Bright" panose="02040602050505020304" pitchFamily="18" charset="0"/>
              </a:rPr>
              <a:t>sticaoca </a:t>
            </a:r>
            <a:r>
              <a:rPr lang="sr-Latn-ME" sz="1900" b="1" dirty="0" smtClean="0">
                <a:effectLst/>
                <a:latin typeface="Lucida Bright" panose="02040602050505020304" pitchFamily="18" charset="0"/>
              </a:rPr>
              <a:t>nastaje </a:t>
            </a:r>
            <a:r>
              <a:rPr lang="sr-Latn-ME" sz="1900" b="1" dirty="0">
                <a:effectLst/>
                <a:latin typeface="Lucida Bright" panose="02040602050505020304" pitchFamily="18" charset="0"/>
              </a:rPr>
              <a:t>obaveza objavljivanja ponude za preuzimanje emitenta </a:t>
            </a:r>
            <a:r>
              <a:rPr lang="sr-Latn-ME" sz="1900" b="1" dirty="0" smtClean="0">
                <a:effectLst/>
                <a:latin typeface="Lucida Bright" panose="02040602050505020304" pitchFamily="18" charset="0"/>
              </a:rPr>
              <a:t>(„dobrovoljna </a:t>
            </a:r>
            <a:r>
              <a:rPr lang="sr-Latn-ME" sz="1900" b="1" dirty="0">
                <a:effectLst/>
                <a:latin typeface="Lucida Bright" panose="02040602050505020304" pitchFamily="18" charset="0"/>
              </a:rPr>
              <a:t>ponuda </a:t>
            </a:r>
            <a:r>
              <a:rPr lang="sr-Latn-ME" sz="1900" b="1" dirty="0" smtClean="0">
                <a:effectLst/>
                <a:latin typeface="Lucida Bright" panose="02040602050505020304" pitchFamily="18" charset="0"/>
              </a:rPr>
              <a:t>zapreuzimanje“).</a:t>
            </a:r>
            <a:endParaRPr lang="sr-Latn-ME" sz="1900" b="1" dirty="0">
              <a:effectLst/>
              <a:latin typeface="Lucida Bright" panose="02040602050505020304" pitchFamily="18" charset="0"/>
            </a:endParaRPr>
          </a:p>
          <a:p>
            <a:pPr algn="just">
              <a:lnSpc>
                <a:spcPct val="100000"/>
              </a:lnSpc>
            </a:pPr>
            <a:r>
              <a:rPr lang="sr-Latn-ME" sz="1900" b="1" dirty="0">
                <a:effectLst/>
                <a:latin typeface="Lucida Bright" panose="02040602050505020304" pitchFamily="18" charset="0"/>
              </a:rPr>
              <a:t>Dobrovoljnu ponudu za preuzimanje sticalac može usloviti dostizanjem određenog praga uspješnosti, </a:t>
            </a:r>
            <a:r>
              <a:rPr lang="sr-Latn-ME" sz="1900" b="1" dirty="0" smtClean="0">
                <a:effectLst/>
                <a:latin typeface="Lucida Bright" panose="02040602050505020304" pitchFamily="18" charset="0"/>
              </a:rPr>
              <a:t>koji samostalno </a:t>
            </a:r>
            <a:r>
              <a:rPr lang="sr-Latn-ME" sz="1900" b="1" dirty="0">
                <a:effectLst/>
                <a:latin typeface="Lucida Bright" panose="02040602050505020304" pitchFamily="18" charset="0"/>
              </a:rPr>
              <a:t>određuje.</a:t>
            </a:r>
          </a:p>
          <a:p>
            <a:pPr algn="just">
              <a:lnSpc>
                <a:spcPct val="100000"/>
              </a:lnSpc>
            </a:pPr>
            <a:r>
              <a:rPr lang="sr-Latn-ME" sz="1900" b="1" dirty="0">
                <a:effectLst/>
                <a:latin typeface="Lucida Bright" panose="02040602050505020304" pitchFamily="18" charset="0"/>
              </a:rPr>
              <a:t>Ako u javnoj ponudi za preuzimanje ukupan procenat akcija prijavljenih u javnoj ponudi za </a:t>
            </a:r>
            <a:r>
              <a:rPr lang="sr-Latn-ME" sz="1900" b="1" dirty="0" smtClean="0">
                <a:effectLst/>
                <a:latin typeface="Lucida Bright" panose="02040602050505020304" pitchFamily="18" charset="0"/>
              </a:rPr>
              <a:t>preuzimanje zajedno </a:t>
            </a:r>
            <a:r>
              <a:rPr lang="sr-Latn-ME" sz="1900" b="1" dirty="0">
                <a:effectLst/>
                <a:latin typeface="Lucida Bright" panose="02040602050505020304" pitchFamily="18" charset="0"/>
              </a:rPr>
              <a:t>sa ukupnim procentom akcija sa pravom glasa koje sticalac već posjeduje ne prelazi prag </a:t>
            </a:r>
            <a:r>
              <a:rPr lang="sr-Latn-ME" sz="1900" b="1" dirty="0" smtClean="0">
                <a:effectLst/>
                <a:latin typeface="Lucida Bright" panose="02040602050505020304" pitchFamily="18" charset="0"/>
              </a:rPr>
              <a:t>uspješnosti, sticalac </a:t>
            </a:r>
            <a:r>
              <a:rPr lang="sr-Latn-ME" sz="1900" b="1" dirty="0">
                <a:effectLst/>
                <a:latin typeface="Lucida Bright" panose="02040602050505020304" pitchFamily="18" charset="0"/>
              </a:rPr>
              <a:t>ne može steći akcije prijavljene u postupku preuzimanja </a:t>
            </a:r>
            <a:r>
              <a:rPr lang="sr-Latn-ME" sz="1900" b="1" dirty="0" smtClean="0">
                <a:effectLst/>
                <a:latin typeface="Lucida Bright" panose="02040602050505020304" pitchFamily="18" charset="0"/>
              </a:rPr>
              <a:t>emitenta</a:t>
            </a:r>
          </a:p>
          <a:p>
            <a:pPr algn="just">
              <a:lnSpc>
                <a:spcPct val="100000"/>
              </a:lnSpc>
            </a:pPr>
            <a:r>
              <a:rPr lang="sr-Latn-ME" sz="1900" b="1" dirty="0" smtClean="0">
                <a:effectLst/>
                <a:latin typeface="Lucida Bright" panose="02040602050505020304" pitchFamily="18" charset="0"/>
              </a:rPr>
              <a:t>U </a:t>
            </a:r>
            <a:r>
              <a:rPr lang="sr-Latn-ME" sz="1900" b="1" dirty="0">
                <a:effectLst/>
                <a:latin typeface="Lucida Bright" panose="02040602050505020304" pitchFamily="18" charset="0"/>
              </a:rPr>
              <a:t>slučaju da se prijavljenim </a:t>
            </a:r>
            <a:r>
              <a:rPr lang="sr-Latn-ME" sz="1900" b="1" dirty="0" smtClean="0">
                <a:effectLst/>
                <a:latin typeface="Lucida Bright" panose="02040602050505020304" pitchFamily="18" charset="0"/>
              </a:rPr>
              <a:t>akcijama prelazi </a:t>
            </a:r>
            <a:r>
              <a:rPr lang="sr-Latn-ME" sz="1900" b="1" dirty="0">
                <a:effectLst/>
                <a:latin typeface="Lucida Bright" panose="02040602050505020304" pitchFamily="18" charset="0"/>
              </a:rPr>
              <a:t>prag uspješnosti, sticalac je obavezan kupiti ili preuzeti sve akcije prijavljene u javnoj ponudi </a:t>
            </a:r>
            <a:r>
              <a:rPr lang="sr-Latn-ME" sz="1900" b="1" dirty="0" smtClean="0">
                <a:effectLst/>
                <a:latin typeface="Lucida Bright" panose="02040602050505020304" pitchFamily="18" charset="0"/>
              </a:rPr>
              <a:t>za preuzimanje</a:t>
            </a:r>
            <a:r>
              <a:rPr lang="sr-Latn-ME" sz="1900" b="1" dirty="0">
                <a:effectLst/>
                <a:latin typeface="Lucida Bright" panose="02040602050505020304" pitchFamily="18" charset="0"/>
              </a:rPr>
              <a:t>, pod uslovima utvrđenim javnom </a:t>
            </a:r>
            <a:r>
              <a:rPr lang="sr-Latn-ME" sz="1900" b="1" dirty="0" smtClean="0">
                <a:effectLst/>
                <a:latin typeface="Lucida Bright" panose="02040602050505020304" pitchFamily="18" charset="0"/>
              </a:rPr>
              <a:t>ponudom </a:t>
            </a:r>
            <a:r>
              <a:rPr lang="sr-Latn-ME" sz="1900" dirty="0" smtClean="0">
                <a:effectLst/>
                <a:latin typeface="Lucida Bright" panose="02040602050505020304" pitchFamily="18" charset="0"/>
              </a:rPr>
              <a:t>(da li su akcionari koji nijesu prihvatili ponudu dužni prodati svoje akcije?)</a:t>
            </a:r>
          </a:p>
        </p:txBody>
      </p:sp>
    </p:spTree>
    <p:extLst>
      <p:ext uri="{BB962C8B-B14F-4D97-AF65-F5344CB8AC3E}">
        <p14:creationId xmlns:p14="http://schemas.microsoft.com/office/powerpoint/2010/main" val="676539899"/>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332656"/>
            <a:ext cx="12025336" cy="1296144"/>
          </a:xfrm>
        </p:spPr>
        <p:txBody>
          <a:bodyPr>
            <a:noAutofit/>
          </a:bodyPr>
          <a:lstStyle/>
          <a:p>
            <a:r>
              <a:rPr lang="pl-PL" sz="3200" dirty="0" smtClean="0">
                <a:solidFill>
                  <a:srgbClr val="FFC000"/>
                </a:solidFill>
                <a:latin typeface="Lucida Bright" panose="02040602050505020304" pitchFamily="18" charset="0"/>
              </a:rPr>
              <a:t>POSTUPAK SPROVOĐENJa </a:t>
            </a:r>
            <a:r>
              <a:rPr lang="pl-PL" sz="3200" dirty="0">
                <a:solidFill>
                  <a:srgbClr val="FFC000"/>
                </a:solidFill>
                <a:latin typeface="Lucida Bright" panose="02040602050505020304" pitchFamily="18" charset="0"/>
              </a:rPr>
              <a:t>JAVNE PONUDE ZA </a:t>
            </a:r>
            <a:r>
              <a:rPr lang="pl-PL" sz="3200" dirty="0" smtClean="0">
                <a:solidFill>
                  <a:srgbClr val="FFC000"/>
                </a:solidFill>
                <a:latin typeface="Lucida Bright" panose="02040602050505020304" pitchFamily="18" charset="0"/>
              </a:rPr>
              <a:t>PREUZIMANJE </a:t>
            </a:r>
            <a:r>
              <a:rPr lang="pl-PL" sz="2400" cap="none" dirty="0">
                <a:latin typeface="Lucida Bright" panose="02040602050505020304" pitchFamily="18" charset="0"/>
              </a:rPr>
              <a:t>(Slajd 1)</a:t>
            </a:r>
            <a:endParaRPr lang="sr-Latn-ME" sz="2400" dirty="0">
              <a:latin typeface="Lucida Bright" panose="020406020505050203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b="1" dirty="0" smtClean="0">
                <a:effectLst/>
                <a:latin typeface="Lucida Bright" panose="02040602050505020304" pitchFamily="18" charset="0"/>
              </a:rPr>
              <a:t>Sticalac </a:t>
            </a:r>
            <a:r>
              <a:rPr lang="sr-Latn-ME" b="1" dirty="0">
                <a:effectLst/>
                <a:latin typeface="Lucida Bright" panose="02040602050505020304" pitchFamily="18" charset="0"/>
              </a:rPr>
              <a:t>je dužan da u postupku sprovođenja javne ponude za preuzimanje:</a:t>
            </a:r>
          </a:p>
          <a:p>
            <a:pPr marL="457200" indent="-457200" algn="just">
              <a:lnSpc>
                <a:spcPct val="100000"/>
              </a:lnSpc>
              <a:buFont typeface="+mj-lt"/>
              <a:buAutoNum type="arabicPeriod"/>
            </a:pPr>
            <a:r>
              <a:rPr lang="sr-Latn-ME" b="1" dirty="0" smtClean="0">
                <a:solidFill>
                  <a:srgbClr val="FFFF99"/>
                </a:solidFill>
                <a:effectLst/>
                <a:latin typeface="Lucida Bright" panose="02040602050505020304" pitchFamily="18" charset="0"/>
              </a:rPr>
              <a:t>Javnu </a:t>
            </a:r>
            <a:r>
              <a:rPr lang="sr-Latn-ME" b="1" dirty="0">
                <a:solidFill>
                  <a:srgbClr val="FFFF99"/>
                </a:solidFill>
                <a:effectLst/>
                <a:latin typeface="Lucida Bright" panose="02040602050505020304" pitchFamily="18" charset="0"/>
              </a:rPr>
              <a:t>ponudu za preuzimanje da svim vlasnicima akcija sa pravom glasa bez ograničavanja broja, </a:t>
            </a:r>
            <a:r>
              <a:rPr lang="sr-Latn-ME" b="1" dirty="0" smtClean="0">
                <a:solidFill>
                  <a:srgbClr val="FFFF99"/>
                </a:solidFill>
                <a:effectLst/>
                <a:latin typeface="Lucida Bright" panose="02040602050505020304" pitchFamily="18" charset="0"/>
              </a:rPr>
              <a:t>odnosno procenta </a:t>
            </a:r>
            <a:r>
              <a:rPr lang="sr-Latn-ME" b="1" dirty="0">
                <a:solidFill>
                  <a:srgbClr val="FFFF99"/>
                </a:solidFill>
                <a:effectLst/>
                <a:latin typeface="Lucida Bright" panose="02040602050505020304" pitchFamily="18" charset="0"/>
              </a:rPr>
              <a:t>akcija, osim u slučajevima propisanim ovim zakonom;</a:t>
            </a:r>
          </a:p>
          <a:p>
            <a:pPr marL="457200" indent="-457200" algn="just">
              <a:lnSpc>
                <a:spcPct val="100000"/>
              </a:lnSpc>
              <a:buFont typeface="+mj-lt"/>
              <a:buAutoNum type="arabicPeriod"/>
            </a:pPr>
            <a:r>
              <a:rPr lang="sr-Latn-ME" b="1" dirty="0" smtClean="0">
                <a:solidFill>
                  <a:srgbClr val="FFFF99"/>
                </a:solidFill>
                <a:effectLst/>
                <a:latin typeface="Lucida Bright" panose="02040602050505020304" pitchFamily="18" charset="0"/>
              </a:rPr>
              <a:t>Obezbijedi </a:t>
            </a:r>
            <a:r>
              <a:rPr lang="sr-Latn-ME" b="1" dirty="0">
                <a:solidFill>
                  <a:srgbClr val="FFFF99"/>
                </a:solidFill>
                <a:effectLst/>
                <a:latin typeface="Lucida Bright" panose="02040602050505020304" pitchFamily="18" charset="0"/>
              </a:rPr>
              <a:t>trajanje javne ponude za preuzimanje najmanje 15, a najduže 60 dana od dana </a:t>
            </a:r>
            <a:r>
              <a:rPr lang="sr-Latn-ME" b="1" dirty="0" smtClean="0">
                <a:solidFill>
                  <a:srgbClr val="FFFF99"/>
                </a:solidFill>
                <a:effectLst/>
                <a:latin typeface="Lucida Bright" panose="02040602050505020304" pitchFamily="18" charset="0"/>
              </a:rPr>
              <a:t>objavljivanja prospekta </a:t>
            </a:r>
            <a:r>
              <a:rPr lang="sr-Latn-ME" b="1" dirty="0">
                <a:solidFill>
                  <a:srgbClr val="FFFF99"/>
                </a:solidFill>
                <a:effectLst/>
                <a:latin typeface="Lucida Bright" panose="02040602050505020304" pitchFamily="18" charset="0"/>
              </a:rPr>
              <a:t>za preuzimanje;</a:t>
            </a:r>
          </a:p>
          <a:p>
            <a:pPr marL="457200" indent="-457200" algn="just">
              <a:lnSpc>
                <a:spcPct val="100000"/>
              </a:lnSpc>
              <a:buFont typeface="+mj-lt"/>
              <a:buAutoNum type="arabicPeriod"/>
            </a:pPr>
            <a:r>
              <a:rPr lang="sr-Latn-ME" b="1" dirty="0">
                <a:solidFill>
                  <a:srgbClr val="FFFF99"/>
                </a:solidFill>
                <a:effectLst/>
                <a:latin typeface="Lucida Bright" panose="02040602050505020304" pitchFamily="18" charset="0"/>
              </a:rPr>
              <a:t>P</a:t>
            </a:r>
            <a:r>
              <a:rPr lang="sr-Latn-ME" b="1" dirty="0" smtClean="0">
                <a:solidFill>
                  <a:srgbClr val="FFFF99"/>
                </a:solidFill>
                <a:effectLst/>
                <a:latin typeface="Lucida Bright" panose="02040602050505020304" pitchFamily="18" charset="0"/>
              </a:rPr>
              <a:t>o </a:t>
            </a:r>
            <a:r>
              <a:rPr lang="sr-Latn-ME" b="1" dirty="0">
                <a:solidFill>
                  <a:srgbClr val="FFFF99"/>
                </a:solidFill>
                <a:effectLst/>
                <a:latin typeface="Lucida Bright" panose="02040602050505020304" pitchFamily="18" charset="0"/>
              </a:rPr>
              <a:t>zaključenju javne ponude za preuzimanje kupi sve ponuđene akcije;</a:t>
            </a:r>
          </a:p>
          <a:p>
            <a:pPr marL="457200" indent="-457200" algn="just">
              <a:lnSpc>
                <a:spcPct val="100000"/>
              </a:lnSpc>
              <a:buFont typeface="+mj-lt"/>
              <a:buAutoNum type="arabicPeriod"/>
            </a:pPr>
            <a:r>
              <a:rPr lang="sr-Latn-ME" b="1" dirty="0" smtClean="0">
                <a:solidFill>
                  <a:srgbClr val="FFFF99"/>
                </a:solidFill>
                <a:effectLst/>
                <a:latin typeface="Lucida Bright" panose="02040602050505020304" pitchFamily="18" charset="0"/>
              </a:rPr>
              <a:t>Plati </a:t>
            </a:r>
            <a:r>
              <a:rPr lang="sr-Latn-ME" b="1" dirty="0">
                <a:solidFill>
                  <a:srgbClr val="FFFF99"/>
                </a:solidFill>
                <a:effectLst/>
                <a:latin typeface="Lucida Bright" panose="02040602050505020304" pitchFamily="18" charset="0"/>
              </a:rPr>
              <a:t>istu cijenu za sve akcije iste klase prijavljene u postupku sprovođenja javne ponude za preuzimanje</a:t>
            </a:r>
            <a:r>
              <a:rPr lang="sr-Latn-ME" b="1" dirty="0" smtClean="0">
                <a:solidFill>
                  <a:srgbClr val="FFFF99"/>
                </a:solidFill>
                <a:effectLst/>
                <a:latin typeface="Lucida Bright" panose="02040602050505020304" pitchFamily="18" charset="0"/>
              </a:rPr>
              <a:t>.</a:t>
            </a:r>
          </a:p>
          <a:p>
            <a:pPr marL="0" indent="0" algn="just">
              <a:lnSpc>
                <a:spcPct val="100000"/>
              </a:lnSpc>
              <a:buNone/>
            </a:pPr>
            <a:r>
              <a:rPr lang="sr-Latn-ME" b="1" dirty="0">
                <a:effectLst/>
                <a:latin typeface="Lucida Bright" panose="02040602050505020304" pitchFamily="18" charset="0"/>
              </a:rPr>
              <a:t>Vlasnik akcija koje su predmet javne ponude za preuzimanje ne može prihvatiti javnu ponudu za </a:t>
            </a:r>
            <a:r>
              <a:rPr lang="sr-Latn-ME" b="1" dirty="0" smtClean="0">
                <a:effectLst/>
                <a:latin typeface="Lucida Bright" panose="02040602050505020304" pitchFamily="18" charset="0"/>
              </a:rPr>
              <a:t>preuzimanje, ako </a:t>
            </a:r>
            <a:r>
              <a:rPr lang="sr-Latn-ME" b="1" dirty="0">
                <a:effectLst/>
                <a:latin typeface="Lucida Bright" panose="02040602050505020304" pitchFamily="18" charset="0"/>
              </a:rPr>
              <a:t>su akcije pod teretom, blokadom ili nijesu otplaćene do skidanja tereta, blokade ili otplate akcija</a:t>
            </a:r>
          </a:p>
        </p:txBody>
      </p:sp>
    </p:spTree>
    <p:extLst>
      <p:ext uri="{BB962C8B-B14F-4D97-AF65-F5344CB8AC3E}">
        <p14:creationId xmlns:p14="http://schemas.microsoft.com/office/powerpoint/2010/main" val="4119739533"/>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332656"/>
            <a:ext cx="12025336" cy="1296144"/>
          </a:xfrm>
        </p:spPr>
        <p:txBody>
          <a:bodyPr>
            <a:noAutofit/>
          </a:bodyPr>
          <a:lstStyle/>
          <a:p>
            <a:r>
              <a:rPr lang="pl-PL" sz="3200" dirty="0" smtClean="0">
                <a:solidFill>
                  <a:srgbClr val="FFC000"/>
                </a:solidFill>
                <a:latin typeface="Lucida Bright" panose="02040602050505020304" pitchFamily="18" charset="0"/>
              </a:rPr>
              <a:t>Postupak SPROVOĐENJa </a:t>
            </a:r>
            <a:r>
              <a:rPr lang="pl-PL" sz="3200" dirty="0">
                <a:solidFill>
                  <a:srgbClr val="FFC000"/>
                </a:solidFill>
                <a:latin typeface="Lucida Bright" panose="02040602050505020304" pitchFamily="18" charset="0"/>
              </a:rPr>
              <a:t>JAVNE PONUDE ZA </a:t>
            </a:r>
            <a:r>
              <a:rPr lang="pl-PL" sz="3200" dirty="0" smtClean="0">
                <a:solidFill>
                  <a:srgbClr val="FFC000"/>
                </a:solidFill>
                <a:latin typeface="Lucida Bright" panose="02040602050505020304" pitchFamily="18" charset="0"/>
              </a:rPr>
              <a:t>PREUZIMANJE </a:t>
            </a:r>
            <a:r>
              <a:rPr lang="pl-PL" sz="2400" cap="none" dirty="0" smtClean="0">
                <a:latin typeface="Lucida Bright" panose="02040602050505020304" pitchFamily="18" charset="0"/>
              </a:rPr>
              <a:t>(Slajd 2)</a:t>
            </a:r>
            <a:endParaRPr lang="sr-Latn-ME" sz="2400" cap="none" dirty="0">
              <a:latin typeface="Lucida Bright" panose="020406020505050203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900" b="1" dirty="0" smtClean="0">
                <a:latin typeface="Lucida Bright" panose="02040602050505020304" pitchFamily="18" charset="0"/>
              </a:rPr>
              <a:t>Javnu ponudu za preuzimanje sticalac može sprovesti samostalno ili preko ovlašćenog učesnika.</a:t>
            </a:r>
            <a:endParaRPr lang="sr-Latn-ME" sz="1900" b="1" dirty="0" smtClean="0">
              <a:effectLst/>
              <a:latin typeface="Lucida Bright" panose="02040602050505020304" pitchFamily="18" charset="0"/>
            </a:endParaRPr>
          </a:p>
          <a:p>
            <a:pPr algn="just">
              <a:lnSpc>
                <a:spcPct val="100000"/>
              </a:lnSpc>
            </a:pPr>
            <a:r>
              <a:rPr lang="sr-Latn-ME" sz="1900" b="1" dirty="0" smtClean="0">
                <a:effectLst/>
                <a:latin typeface="Lucida Bright" panose="02040602050505020304" pitchFamily="18" charset="0"/>
              </a:rPr>
              <a:t>Sticalac ne može mijenjati uslove iz javne ponude za preuzimanje u toku trajanja ponude, osim na način utvrđen članom 17 stav 5 ZoPAD (</a:t>
            </a:r>
            <a:r>
              <a:rPr lang="sr-Latn-ME" sz="1900" dirty="0" smtClean="0">
                <a:latin typeface="Lucida Bright" panose="02040602050505020304" pitchFamily="18" charset="0"/>
              </a:rPr>
              <a:t>može povećati ponuđenu cijenu i produžiti rok važenja javne ponude za preuzimanje – najviše 7 dana), </a:t>
            </a:r>
            <a:r>
              <a:rPr lang="sr-Latn-ME" sz="1900" b="1" dirty="0" smtClean="0">
                <a:latin typeface="Lucida Bright" panose="02040602050505020304" pitchFamily="18" charset="0"/>
              </a:rPr>
              <a:t>kao</a:t>
            </a:r>
            <a:r>
              <a:rPr lang="sr-Latn-ME" sz="1900" b="1" dirty="0" smtClean="0">
                <a:effectLst/>
                <a:latin typeface="Lucida Bright" panose="02040602050505020304" pitchFamily="18" charset="0"/>
              </a:rPr>
              <a:t> i u slučaju konkurentske ponude iz člana 42 ZoPAD. </a:t>
            </a:r>
          </a:p>
          <a:p>
            <a:pPr algn="just">
              <a:lnSpc>
                <a:spcPct val="100000"/>
              </a:lnSpc>
            </a:pPr>
            <a:r>
              <a:rPr lang="sr-Latn-ME" sz="1900" b="1" dirty="0" smtClean="0">
                <a:latin typeface="Lucida Bright" panose="02040602050505020304" pitchFamily="18" charset="0"/>
              </a:rPr>
              <a:t>Prije objavljivanja prospekta za preuzimanje sticalac je dužan da zaključi ugovor sa CDA o evidentiranju, odnosno deponovanju akcija koje su predmet prihvata javne ponude za preuzimanje.</a:t>
            </a:r>
          </a:p>
          <a:p>
            <a:pPr algn="just">
              <a:lnSpc>
                <a:spcPct val="100000"/>
              </a:lnSpc>
            </a:pPr>
            <a:r>
              <a:rPr lang="sr-Latn-ME" sz="1900" b="1" dirty="0" smtClean="0">
                <a:latin typeface="Lucida Bright" panose="02040602050505020304" pitchFamily="18" charset="0"/>
              </a:rPr>
              <a:t>Prije podnošenja zahtjeva za odobrenje javne ponude za preuzimanje sticalac mora na posebnom računu kod CKDD deponovati sredstva (novac ili HoV) za plaćanje svih akcija koje su predmet javne ponude za preuzimanje ili priložiti odgovarajuću bankarsku garanciju.</a:t>
            </a:r>
          </a:p>
          <a:p>
            <a:pPr algn="just">
              <a:lnSpc>
                <a:spcPct val="100000"/>
              </a:lnSpc>
            </a:pPr>
            <a:r>
              <a:rPr lang="sr-Latn-ME" sz="1900" b="1" dirty="0" smtClean="0">
                <a:latin typeface="Lucida Bright" panose="02040602050505020304" pitchFamily="18" charset="0"/>
              </a:rPr>
              <a:t>Akcije stečene na osnovu javne ponude za preuzimanje sticalac je dužan platiti ili prenijeti vlasništvo nad hartijama od vrijednosti koje nudi na ime naknade u roku od tri radna dana od dana okončanja postupka javne ponude za preuzimanje.</a:t>
            </a:r>
            <a:endParaRPr lang="sr-Latn-ME" sz="1900" b="1" dirty="0">
              <a:effectLst/>
              <a:latin typeface="Lucida Bright" panose="02040602050505020304" pitchFamily="18" charset="0"/>
            </a:endParaRPr>
          </a:p>
        </p:txBody>
      </p:sp>
    </p:spTree>
    <p:extLst>
      <p:ext uri="{BB962C8B-B14F-4D97-AF65-F5344CB8AC3E}">
        <p14:creationId xmlns:p14="http://schemas.microsoft.com/office/powerpoint/2010/main" val="704703153"/>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332656"/>
            <a:ext cx="12025336" cy="1296144"/>
          </a:xfrm>
        </p:spPr>
        <p:txBody>
          <a:bodyPr>
            <a:noAutofit/>
          </a:bodyPr>
          <a:lstStyle/>
          <a:p>
            <a:r>
              <a:rPr lang="pl-PL" sz="3200" dirty="0" smtClean="0">
                <a:solidFill>
                  <a:srgbClr val="FFC000"/>
                </a:solidFill>
                <a:latin typeface="Lucida Bright" panose="02040602050505020304" pitchFamily="18" charset="0"/>
              </a:rPr>
              <a:t>Postupak SPROVOĐENJa </a:t>
            </a:r>
            <a:r>
              <a:rPr lang="pl-PL" sz="3200" dirty="0">
                <a:solidFill>
                  <a:srgbClr val="FFC000"/>
                </a:solidFill>
                <a:latin typeface="Lucida Bright" panose="02040602050505020304" pitchFamily="18" charset="0"/>
              </a:rPr>
              <a:t>JAVNE PONUDE ZA </a:t>
            </a:r>
            <a:r>
              <a:rPr lang="pl-PL" sz="3200" dirty="0" smtClean="0">
                <a:solidFill>
                  <a:srgbClr val="FFC000"/>
                </a:solidFill>
                <a:latin typeface="Lucida Bright" panose="02040602050505020304" pitchFamily="18" charset="0"/>
              </a:rPr>
              <a:t>PREUZIMANJE </a:t>
            </a:r>
            <a:r>
              <a:rPr lang="pl-PL" sz="2400" cap="none" dirty="0" smtClean="0">
                <a:latin typeface="Lucida Bright" panose="02040602050505020304" pitchFamily="18" charset="0"/>
              </a:rPr>
              <a:t>(Slajd 3)</a:t>
            </a:r>
            <a:endParaRPr lang="sr-Latn-ME" sz="2400" cap="none" dirty="0">
              <a:latin typeface="Lucida Bright" panose="020406020505050203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900" b="1" dirty="0" smtClean="0">
                <a:effectLst/>
                <a:latin typeface="Lucida Bright" panose="02040602050505020304" pitchFamily="18" charset="0"/>
              </a:rPr>
              <a:t>Na </a:t>
            </a:r>
            <a:r>
              <a:rPr lang="sr-Latn-ME" sz="1900" b="1" dirty="0" smtClean="0">
                <a:solidFill>
                  <a:srgbClr val="FFFF99"/>
                </a:solidFill>
                <a:effectLst/>
                <a:latin typeface="Lucida Bright" panose="02040602050505020304" pitchFamily="18" charset="0"/>
              </a:rPr>
              <a:t>zahtjev sticaoca za odobrenje javne ponude za </a:t>
            </a:r>
            <a:r>
              <a:rPr lang="sr-Latn-ME" sz="1900" b="1" dirty="0">
                <a:solidFill>
                  <a:srgbClr val="FFFF99"/>
                </a:solidFill>
                <a:effectLst/>
                <a:latin typeface="Lucida Bright" panose="02040602050505020304" pitchFamily="18" charset="0"/>
              </a:rPr>
              <a:t>preuzimanje </a:t>
            </a:r>
            <a:r>
              <a:rPr lang="sr-Latn-ME" sz="1900" b="1" dirty="0" smtClean="0">
                <a:solidFill>
                  <a:srgbClr val="FFFF99"/>
                </a:solidFill>
                <a:effectLst/>
                <a:latin typeface="Lucida Bright" panose="02040602050505020304" pitchFamily="18" charset="0"/>
              </a:rPr>
              <a:t>emitenta</a:t>
            </a:r>
            <a:r>
              <a:rPr lang="sr-Latn-ME" sz="1900" b="1" dirty="0" smtClean="0">
                <a:effectLst/>
                <a:latin typeface="Lucida Bright" panose="02040602050505020304" pitchFamily="18" charset="0"/>
              </a:rPr>
              <a:t>, KTK će odlučiti u formi rješenja, </a:t>
            </a:r>
            <a:r>
              <a:rPr lang="pl-PL" sz="1900" b="1" dirty="0" smtClean="0">
                <a:effectLst/>
                <a:latin typeface="Lucida Bright" panose="02040602050505020304" pitchFamily="18" charset="0"/>
              </a:rPr>
              <a:t>u </a:t>
            </a:r>
            <a:r>
              <a:rPr lang="pl-PL" sz="1900" b="1" dirty="0">
                <a:effectLst/>
                <a:latin typeface="Lucida Bright" panose="02040602050505020304" pitchFamily="18" charset="0"/>
              </a:rPr>
              <a:t>roku od 14 dana od </a:t>
            </a:r>
            <a:r>
              <a:rPr lang="pl-PL" sz="1900" b="1" dirty="0" smtClean="0">
                <a:effectLst/>
                <a:latin typeface="Lucida Bright" panose="02040602050505020304" pitchFamily="18" charset="0"/>
              </a:rPr>
              <a:t>dana podnošenja </a:t>
            </a:r>
            <a:r>
              <a:rPr lang="pl-PL" sz="1900" b="1" dirty="0">
                <a:effectLst/>
                <a:latin typeface="Lucida Bright" panose="02040602050505020304" pitchFamily="18" charset="0"/>
              </a:rPr>
              <a:t>urednog </a:t>
            </a:r>
            <a:r>
              <a:rPr lang="pl-PL" sz="1900" b="1" dirty="0" smtClean="0">
                <a:effectLst/>
                <a:latin typeface="Lucida Bright" panose="02040602050505020304" pitchFamily="18" charset="0"/>
              </a:rPr>
              <a:t>zahtjeva. U slučaju ćutanja administracije, smatra se da je zahtjev odobren.  </a:t>
            </a:r>
          </a:p>
          <a:p>
            <a:pPr algn="just">
              <a:lnSpc>
                <a:spcPct val="100000"/>
              </a:lnSpc>
            </a:pPr>
            <a:r>
              <a:rPr lang="sr-Latn-ME" sz="1900" b="1" dirty="0" smtClean="0">
                <a:effectLst/>
                <a:latin typeface="Lucida Bright" panose="02040602050505020304" pitchFamily="18" charset="0"/>
              </a:rPr>
              <a:t>Ukoliko </a:t>
            </a:r>
            <a:r>
              <a:rPr lang="sr-Latn-ME" sz="1900" b="1" dirty="0">
                <a:effectLst/>
                <a:latin typeface="Lucida Bright" panose="02040602050505020304" pitchFamily="18" charset="0"/>
              </a:rPr>
              <a:t>je zahtjev za odobrenje javne ponude za preuzimanje neuredan, Komisija će u roku od 15 dana od </a:t>
            </a:r>
            <a:r>
              <a:rPr lang="sr-Latn-ME" sz="1900" b="1" dirty="0" smtClean="0">
                <a:effectLst/>
                <a:latin typeface="Lucida Bright" panose="02040602050505020304" pitchFamily="18" charset="0"/>
              </a:rPr>
              <a:t>dana prijema </a:t>
            </a:r>
            <a:r>
              <a:rPr lang="sr-Latn-ME" sz="1900" b="1" dirty="0">
                <a:effectLst/>
                <a:latin typeface="Lucida Bright" panose="02040602050505020304" pitchFamily="18" charset="0"/>
              </a:rPr>
              <a:t>zahtjeva, o nedostacima obavijestiti sticaoca i ostaviti rok za otklanjanje nedostataka.</a:t>
            </a:r>
          </a:p>
          <a:p>
            <a:pPr algn="just">
              <a:lnSpc>
                <a:spcPct val="100000"/>
              </a:lnSpc>
            </a:pPr>
            <a:r>
              <a:rPr lang="sr-Latn-ME" sz="1900" b="1" dirty="0">
                <a:effectLst/>
                <a:latin typeface="Lucida Bright" panose="02040602050505020304" pitchFamily="18" charset="0"/>
              </a:rPr>
              <a:t>Ako sticalac u ostavljenom roku ne otkloni nedostatke, Komisija će odbaciti zahtjev za odobrenje javne </a:t>
            </a:r>
            <a:r>
              <a:rPr lang="sr-Latn-ME" sz="1900" b="1" dirty="0" smtClean="0">
                <a:effectLst/>
                <a:latin typeface="Lucida Bright" panose="02040602050505020304" pitchFamily="18" charset="0"/>
              </a:rPr>
              <a:t>ponude za preuzimanje. </a:t>
            </a:r>
          </a:p>
          <a:p>
            <a:pPr algn="just">
              <a:lnSpc>
                <a:spcPct val="100000"/>
              </a:lnSpc>
            </a:pPr>
            <a:r>
              <a:rPr lang="sr-Latn-ME" sz="1900" b="1" dirty="0">
                <a:effectLst/>
                <a:latin typeface="Lucida Bright" panose="02040602050505020304" pitchFamily="18" charset="0"/>
              </a:rPr>
              <a:t>Prospekt za preuzimanje sticalac je dužan da objavi nakon izdavanja rješenja Komisije kojim se odobrava </a:t>
            </a:r>
            <a:r>
              <a:rPr lang="sr-Latn-ME" sz="1900" b="1" dirty="0" smtClean="0">
                <a:effectLst/>
                <a:latin typeface="Lucida Bright" panose="02040602050505020304" pitchFamily="18" charset="0"/>
              </a:rPr>
              <a:t>javna ponuda </a:t>
            </a:r>
            <a:r>
              <a:rPr lang="sr-Latn-ME" sz="1900" b="1" dirty="0">
                <a:effectLst/>
                <a:latin typeface="Lucida Bright" panose="02040602050505020304" pitchFamily="18" charset="0"/>
              </a:rPr>
              <a:t>za preuzimanje.</a:t>
            </a:r>
          </a:p>
          <a:p>
            <a:pPr algn="just">
              <a:lnSpc>
                <a:spcPct val="100000"/>
              </a:lnSpc>
            </a:pPr>
            <a:r>
              <a:rPr lang="sr-Latn-ME" sz="1900" b="1" dirty="0">
                <a:effectLst/>
                <a:latin typeface="Lucida Bright" panose="02040602050505020304" pitchFamily="18" charset="0"/>
              </a:rPr>
              <a:t>Sticalac je dužan da, u roku od tri radna dana od dana prijema rješenja Komisije o odobrenju prospekta za </a:t>
            </a:r>
            <a:r>
              <a:rPr lang="sr-Latn-ME" sz="1900" b="1" dirty="0" smtClean="0">
                <a:effectLst/>
                <a:latin typeface="Lucida Bright" panose="02040602050505020304" pitchFamily="18" charset="0"/>
              </a:rPr>
              <a:t>javnu ponudu (rješenje o odobrenju emisije), </a:t>
            </a:r>
            <a:r>
              <a:rPr lang="sr-Latn-ME" sz="1900" b="1" dirty="0">
                <a:effectLst/>
                <a:latin typeface="Lucida Bright" panose="02040602050505020304" pitchFamily="18" charset="0"/>
              </a:rPr>
              <a:t>objavi prospekt za preuzimanje u najmanje dva štampana medija koja se distribuiraju na cijeloj </a:t>
            </a:r>
            <a:r>
              <a:rPr lang="sr-Latn-ME" sz="1900" b="1" dirty="0" smtClean="0">
                <a:effectLst/>
                <a:latin typeface="Lucida Bright" panose="02040602050505020304" pitchFamily="18" charset="0"/>
              </a:rPr>
              <a:t>teritoriji Crne </a:t>
            </a:r>
            <a:r>
              <a:rPr lang="sr-Latn-ME" sz="1900" b="1" dirty="0">
                <a:effectLst/>
                <a:latin typeface="Lucida Bright" panose="02040602050505020304" pitchFamily="18" charset="0"/>
              </a:rPr>
              <a:t>Gore i prospekt dostavi emitentu i </a:t>
            </a:r>
            <a:r>
              <a:rPr lang="sr-Latn-ME" sz="1900" b="1" dirty="0" smtClean="0">
                <a:effectLst/>
                <a:latin typeface="Lucida Bright" panose="02040602050505020304" pitchFamily="18" charset="0"/>
              </a:rPr>
              <a:t>CKDD. </a:t>
            </a:r>
            <a:endParaRPr lang="sr-Latn-ME" sz="1900" b="1" dirty="0">
              <a:effectLst/>
              <a:latin typeface="Lucida Bright" panose="02040602050505020304" pitchFamily="18" charset="0"/>
            </a:endParaRPr>
          </a:p>
        </p:txBody>
      </p:sp>
    </p:spTree>
    <p:extLst>
      <p:ext uri="{BB962C8B-B14F-4D97-AF65-F5344CB8AC3E}">
        <p14:creationId xmlns:p14="http://schemas.microsoft.com/office/powerpoint/2010/main" val="2607485885"/>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85818</TotalTime>
  <Words>2078</Words>
  <Application>Microsoft Office PowerPoint</Application>
  <PresentationFormat>Widescreen</PresentationFormat>
  <Paragraphs>91</Paragraphs>
  <Slides>14</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14</vt:i4>
      </vt:variant>
    </vt:vector>
  </HeadingPairs>
  <TitlesOfParts>
    <vt:vector size="24" baseType="lpstr">
      <vt:lpstr>Arial</vt:lpstr>
      <vt:lpstr>Bookman Old Style</vt:lpstr>
      <vt:lpstr>Calibri</vt:lpstr>
      <vt:lpstr>Corbel</vt:lpstr>
      <vt:lpstr>Georgia</vt:lpstr>
      <vt:lpstr>Lucida Bright</vt:lpstr>
      <vt:lpstr>Lucida Fax</vt:lpstr>
      <vt:lpstr>Rockwell</vt:lpstr>
      <vt:lpstr>Custom Design</vt:lpstr>
      <vt:lpstr>Damask</vt:lpstr>
      <vt:lpstr>                     MASTER studije Pravnog Fakulteta UCG - Pravo hartija od vrijednosti I Berzansko pravo–    PREUZIMANJE AKCIONARSKIH DRUŠTAVA     </vt:lpstr>
      <vt:lpstr>OSNOVNI POJMOVI U Postupku prezuimanja  akcionarkih Društava U CRNOJ GORI (Član 2. Zakona o preuzimanju AKCIONARSKIH DRUŠTAVA - ZoPAD)</vt:lpstr>
      <vt:lpstr>PRINCIPI NA KOJIMA SE ZASNIVA Postupak prezuimanja  akcionarkih Društava U CRNOJ GORI (Član 3. Zakona o preuzimanju AKCIONARSKIH DRUŠTAVA - ZoPAD)</vt:lpstr>
      <vt:lpstr>IZUZECI OD PRIMJENE Zopad  (Član 5. Zakona o preuzimanju AKCIONARSKIH DRUŠTAVA - ZoPAD)</vt:lpstr>
      <vt:lpstr>javna ponuda  za preuzimanje</vt:lpstr>
      <vt:lpstr>javna ponuda  za preuzimanje</vt:lpstr>
      <vt:lpstr>POSTUPAK SPROVOĐENJa JAVNE PONUDE ZA PREUZIMANJE (Slajd 1)</vt:lpstr>
      <vt:lpstr>Postupak SPROVOĐENJa JAVNE PONUDE ZA PREUZIMANJE (Slajd 2)</vt:lpstr>
      <vt:lpstr>Postupak SPROVOĐENJa JAVNE PONUDE ZA PREUZIMANJE (Slajd 3)</vt:lpstr>
      <vt:lpstr>Postupak SPROVOĐENJa JAVNE PONUDE ZA PREUZIMANJE (Slajd 4)</vt:lpstr>
      <vt:lpstr>Postupak SPROVOĐENJa JAVNE PONUDE ZA PREUZIMANJE (Slajd 5)</vt:lpstr>
      <vt:lpstr>OBAVEZAN DODATNI OTKUP AKCIJA</vt:lpstr>
      <vt:lpstr>Prinudna prodaja akcija manjinskih akcionara</vt:lpstr>
      <vt:lpstr>Pravo prodaje akcija manjinskih akcionara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Snezana Radovic</dc:creator>
  <cp:lastModifiedBy>VSAVKOVIC</cp:lastModifiedBy>
  <cp:revision>778</cp:revision>
  <dcterms:created xsi:type="dcterms:W3CDTF">2014-04-17T22:18:44Z</dcterms:created>
  <dcterms:modified xsi:type="dcterms:W3CDTF">2024-01-16T14:27:28Z</dcterms:modified>
</cp:coreProperties>
</file>